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4"/>
  </p:notesMasterIdLst>
  <p:sldIdLst>
    <p:sldId id="256" r:id="rId5"/>
    <p:sldId id="264" r:id="rId6"/>
    <p:sldId id="257" r:id="rId7"/>
    <p:sldId id="260" r:id="rId8"/>
    <p:sldId id="289" r:id="rId9"/>
    <p:sldId id="261" r:id="rId10"/>
    <p:sldId id="288" r:id="rId11"/>
    <p:sldId id="285" r:id="rId12"/>
    <p:sldId id="265" r:id="rId13"/>
    <p:sldId id="284" r:id="rId14"/>
    <p:sldId id="270" r:id="rId15"/>
    <p:sldId id="290" r:id="rId16"/>
    <p:sldId id="291" r:id="rId17"/>
    <p:sldId id="292" r:id="rId18"/>
    <p:sldId id="293" r:id="rId19"/>
    <p:sldId id="299" r:id="rId20"/>
    <p:sldId id="269" r:id="rId21"/>
    <p:sldId id="295" r:id="rId22"/>
    <p:sldId id="294" r:id="rId23"/>
  </p:sldIdLst>
  <p:sldSz cx="9144000" cy="6858000" type="screen4x3"/>
  <p:notesSz cx="6724650" cy="9774238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99"/>
    <a:srgbClr val="CCFF33"/>
    <a:srgbClr val="FF6600"/>
    <a:srgbClr val="08F61F"/>
    <a:srgbClr val="159B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Светлый стиль 1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C083E6E3-FA7D-4D7B-A595-EF9225AFEA82}" styleName="Светлый стиль 1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F2DE63D5-997A-4646-A377-4702673A728D}" styleName="Светлый стиль 2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912C8C85-51F0-491E-9774-3900AFEF0FD7}" styleName="Светлый стиль 2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FECB4D8-DB02-4DC6-A0A2-4F2EBAE1DC90}" styleName="Средний стиль 1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DBED569-4797-4DF1-A0F4-6AAB3CD982D8}" styleName="Светлый стиль 3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2A488322-F2BA-4B5B-9748-0D474271808F}" styleName="Средний стиль 3 - 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735" autoAdjust="0"/>
    <p:restoredTop sz="81818" autoAdjust="0"/>
  </p:normalViewPr>
  <p:slideViewPr>
    <p:cSldViewPr>
      <p:cViewPr varScale="1">
        <p:scale>
          <a:sx n="71" d="100"/>
          <a:sy n="71" d="100"/>
        </p:scale>
        <p:origin x="1142" y="5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B05C915-36E5-4365-97C2-E762FA843D8A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D580B4A-132D-44AF-9254-AB28402EB400}" type="pres">
      <dgm:prSet presAssocID="{5B05C915-36E5-4365-97C2-E762FA843D8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B0A4A432-B0DD-4C9C-9F95-4507FDA1FDDB}" type="presOf" srcId="{5B05C915-36E5-4365-97C2-E762FA843D8A}" destId="{AD580B4A-132D-44AF-9254-AB28402EB40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4650" cy="4889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08413" y="0"/>
            <a:ext cx="2914650" cy="4889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C075D865-EE59-4F1B-B111-458E0CCA0CBA}" type="datetimeFigureOut">
              <a:rPr lang="ru-RU"/>
              <a:pPr>
                <a:defRPr/>
              </a:pPr>
              <a:t>13.02.2020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33425"/>
            <a:ext cx="4886325" cy="36655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100" y="4643438"/>
            <a:ext cx="5378450" cy="43973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283700"/>
            <a:ext cx="2914650" cy="4889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08413" y="9283700"/>
            <a:ext cx="2914650" cy="4889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6A9CDDA6-AAE8-4597-821E-C9AB6400567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900539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410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9437324-5780-4EF6-A55B-60FE293283DA}" type="slidenum">
              <a:rPr lang="ru-RU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06995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C8BEF0-6B17-4487-8F24-E3D9130AC7C7}" type="datetimeFigureOut">
              <a:rPr lang="ru-RU"/>
              <a:pPr>
                <a:defRPr/>
              </a:pPr>
              <a:t>13.02.2020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B22606-42D5-430C-A2EC-0FE43B8337F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9000"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08760D-D226-4748-A2CB-08045F31970C}" type="datetimeFigureOut">
              <a:rPr lang="ru-RU"/>
              <a:pPr>
                <a:defRPr/>
              </a:pPr>
              <a:t>13.02.2020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AC1D0C-1F34-4A23-A686-35C5BCCBECC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9000"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3B1DA8-5201-4E39-8D81-E2563491C18A}" type="datetimeFigureOut">
              <a:rPr lang="ru-RU"/>
              <a:pPr>
                <a:defRPr/>
              </a:pPr>
              <a:t>13.02.2020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417378-A1DE-4AE3-B510-30C09B9CED3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9000"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30E839-5A18-4C38-976C-4054066F4DB5}" type="datetimeFigureOut">
              <a:rPr lang="ru-RU"/>
              <a:pPr>
                <a:defRPr/>
              </a:pPr>
              <a:t>13.02.2020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380EC8-AEF7-497B-826E-0B62B708736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9000"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F6EE95-2E6F-4CAD-9438-AB138B5AABE3}" type="datetimeFigureOut">
              <a:rPr lang="ru-RU"/>
              <a:pPr>
                <a:defRPr/>
              </a:pPr>
              <a:t>13.02.2020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C4FCB0-AC73-4B77-B057-FA1E02CC0DE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9000"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0BB2A2-F3CD-4FD4-8592-F4E4E122B65E}" type="datetimeFigureOut">
              <a:rPr lang="ru-RU"/>
              <a:pPr>
                <a:defRPr/>
              </a:pPr>
              <a:t>13.02.2020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8BF962-C872-4290-95F6-EA91DEBD54C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9000"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202970-2EA6-4E37-B349-3AE6A0092CD5}" type="datetimeFigureOut">
              <a:rPr lang="ru-RU"/>
              <a:pPr>
                <a:defRPr/>
              </a:pPr>
              <a:t>13.02.2020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46AA92-BC21-4631-BF5F-1007816823D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9000"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7D094E-5DC5-40DB-9951-B6E66AE13A33}" type="datetimeFigureOut">
              <a:rPr lang="ru-RU"/>
              <a:pPr>
                <a:defRPr/>
              </a:pPr>
              <a:t>13.02.2020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1A5C8C-C21F-4224-B016-15A61228403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9000"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B0664D-68D6-4B19-B124-4DCDBC0211B8}" type="datetimeFigureOut">
              <a:rPr lang="ru-RU"/>
              <a:pPr>
                <a:defRPr/>
              </a:pPr>
              <a:t>13.02.2020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8B4BEB-1A79-4350-B23D-2D5FA3F740B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9000"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F64560-8F11-4F86-91CB-4808BB64982E}" type="datetimeFigureOut">
              <a:rPr lang="ru-RU"/>
              <a:pPr>
                <a:defRPr/>
              </a:pPr>
              <a:t>13.02.2020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D1082E-7F76-415A-83EF-3609BF8862A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9000"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DAA510-7E66-48E7-8B25-87F2EADB5219}" type="datetimeFigureOut">
              <a:rPr lang="ru-RU"/>
              <a:pPr>
                <a:defRPr/>
              </a:pPr>
              <a:t>13.02.2020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58A9F6-F72B-48D0-B40A-4E57D02B7B2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9000">
    <p:wheel spokes="8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232970E-6919-4ABC-B4E3-5095304DAE08}" type="datetimeFigureOut">
              <a:rPr lang="ru-RU"/>
              <a:pPr>
                <a:defRPr/>
              </a:pPr>
              <a:t>13.02.2020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72AF6667-9388-4F10-9A08-F2465302F963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9000">
    <p:wheel spokes="8"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notesSlide" Target="../notesSlides/notesSlide1.xml"/><Relationship Id="rId7" Type="http://schemas.openxmlformats.org/officeDocument/2006/relationships/diagramQuickStyle" Target="../diagrams/quickStyle1.xml"/><Relationship Id="rId2" Type="http://schemas.openxmlformats.org/officeDocument/2006/relationships/slideLayout" Target="../slideLayouts/slideLayout1.xml"/><Relationship Id="rId1" Type="http://schemas.openxmlformats.org/officeDocument/2006/relationships/audio" Target="file:///G:\&#1055;&#1088;&#1086;&#1077;&#1082;&#1090;%20&#1050;&#1086;&#1089;&#1090;&#1080;&#1085;&#1072;%20&#1054;&#1083;&#1100;&#1075;&#1072;%20&#1042;&#1080;&#1082;&#1090;&#1086;&#1088;&#1086;&#1074;&#1085;&#1072;\bc0ba7e49e553e.mp3" TargetMode="Externa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10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microsoft.com/office/2007/relationships/diagramDrawing" Target="../diagrams/drawing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3347864" y="3140968"/>
          <a:ext cx="5184576" cy="27363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481989" y="3501008"/>
            <a:ext cx="7383764" cy="3200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Проектная деятельность</a:t>
            </a:r>
            <a:endParaRPr lang="en-US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в первой младшей группе </a:t>
            </a:r>
            <a:endParaRPr lang="en-US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«Все котятки мыли лапки»</a:t>
            </a:r>
          </a:p>
          <a:p>
            <a:endParaRPr lang="ru-RU" b="1" dirty="0" smtClean="0">
              <a:solidFill>
                <a:srgbClr val="AF218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 smtClean="0">
                <a:solidFill>
                  <a:srgbClr val="AF21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</a:t>
            </a:r>
            <a:r>
              <a:rPr lang="ru-RU" b="1" dirty="0" smtClean="0">
                <a:solidFill>
                  <a:srgbClr val="AF21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b="1" dirty="0" smtClean="0">
              <a:solidFill>
                <a:srgbClr val="AF218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 smtClean="0">
                <a:solidFill>
                  <a:srgbClr val="AF21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rgbClr val="AF21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  </a:t>
            </a:r>
            <a:r>
              <a:rPr lang="ru-RU" dirty="0" smtClean="0">
                <a:solidFill>
                  <a:srgbClr val="AF21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1-ой </a:t>
            </a:r>
            <a:r>
              <a:rPr lang="ru-RU" dirty="0" smtClean="0">
                <a:solidFill>
                  <a:srgbClr val="AF21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младшей</a:t>
            </a:r>
            <a:r>
              <a:rPr lang="en-US" dirty="0" smtClean="0">
                <a:solidFill>
                  <a:srgbClr val="AF21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rgbClr val="AF21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группы</a:t>
            </a:r>
          </a:p>
          <a:p>
            <a:pPr algn="ctr"/>
            <a:r>
              <a:rPr lang="ru-RU" dirty="0" err="1" smtClean="0">
                <a:solidFill>
                  <a:srgbClr val="AF21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Разломова</a:t>
            </a:r>
            <a:r>
              <a:rPr lang="ru-RU" dirty="0" smtClean="0">
                <a:solidFill>
                  <a:srgbClr val="AF21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Ирина Анатольевна</a:t>
            </a:r>
          </a:p>
          <a:p>
            <a:pPr lvl="0"/>
            <a:endParaRPr lang="ru-RU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5" name="bc0ba7e49e553e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10"/>
          <a:stretch>
            <a:fillRect/>
          </a:stretch>
        </p:blipFill>
        <p:spPr>
          <a:xfrm>
            <a:off x="8839200" y="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Содержимое 2"/>
          <p:cNvSpPr>
            <a:spLocks noGrp="1"/>
          </p:cNvSpPr>
          <p:nvPr>
            <p:ph idx="1"/>
          </p:nvPr>
        </p:nvSpPr>
        <p:spPr>
          <a:xfrm>
            <a:off x="571472" y="2143116"/>
            <a:ext cx="8158162" cy="4273550"/>
          </a:xfrm>
        </p:spPr>
        <p:txBody>
          <a:bodyPr/>
          <a:lstStyle/>
          <a:p>
            <a:endParaRPr lang="ru-RU" sz="2400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Вид: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долгосрочный (июнь-август 2016 год)</a:t>
            </a:r>
          </a:p>
          <a:p>
            <a:r>
              <a:rPr lang="ru-RU" sz="24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Тип: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игровой</a:t>
            </a:r>
          </a:p>
          <a:p>
            <a:r>
              <a:rPr lang="ru-RU" sz="24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Участники проекта: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дети первой младшей группы, воспитатель, родители</a:t>
            </a:r>
          </a:p>
          <a:p>
            <a:r>
              <a:rPr lang="ru-RU" sz="24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Проблема: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низкий уровень освоения детьми культурно-гигиенических навыков</a:t>
            </a:r>
          </a:p>
          <a:p>
            <a:pPr>
              <a:buNone/>
              <a:defRPr/>
            </a:pPr>
            <a:endParaRPr lang="ru-RU" sz="1400" dirty="0"/>
          </a:p>
        </p:txBody>
      </p:sp>
      <p:pic>
        <p:nvPicPr>
          <p:cNvPr id="5123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35825" y="4711700"/>
            <a:ext cx="1701800" cy="2128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>
          <a:xfrm>
            <a:off x="1357290" y="142852"/>
            <a:ext cx="6088062" cy="563562"/>
          </a:xfrm>
        </p:spPr>
        <p:txBody>
          <a:bodyPr/>
          <a:lstStyle/>
          <a:p>
            <a:r>
              <a:rPr lang="ru-RU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Актуальность проекта.</a:t>
            </a:r>
          </a:p>
        </p:txBody>
      </p:sp>
      <p:sp>
        <p:nvSpPr>
          <p:cNvPr id="3075" name="Содержимое 2"/>
          <p:cNvSpPr>
            <a:spLocks noGrp="1"/>
          </p:cNvSpPr>
          <p:nvPr>
            <p:ph idx="1"/>
          </p:nvPr>
        </p:nvSpPr>
        <p:spPr>
          <a:xfrm>
            <a:off x="512763" y="2336800"/>
            <a:ext cx="8158162" cy="4176713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just">
              <a:buNone/>
              <a:defRPr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</a:p>
          <a:p>
            <a:pPr algn="just">
              <a:buNone/>
              <a:defRPr/>
            </a:pP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Актуальность проблемы развития культурно - гигиенических навыков детей дошкольного возраста всегда будет стоять на одном из первых мест, в проблеме воспитания дошкольников. У детей нашей группы преобладает низкий уровень освоения культурно-гигиенических навыков. Дети не последовательны и не самостоятельны в своих действиях, некоторые не умеют: есть самостоятельно жидкую пищу, только с помощью взрослого находят свое полотенце и горшок, не аккуратны за столом во время приёма пищи, не умеют одеваться – раздеваться. Игровой проект по воспитанию культурно-гигиенических навыков необходимо внедрить и реализовать.</a:t>
            </a:r>
          </a:p>
          <a:p>
            <a:pPr algn="just">
              <a:defRPr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Содержимое 2"/>
          <p:cNvSpPr>
            <a:spLocks noGrp="1"/>
          </p:cNvSpPr>
          <p:nvPr>
            <p:ph idx="1"/>
          </p:nvPr>
        </p:nvSpPr>
        <p:spPr>
          <a:xfrm>
            <a:off x="611188" y="2133600"/>
            <a:ext cx="8158162" cy="4579938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spcBef>
                <a:spcPts val="0"/>
              </a:spcBef>
              <a:buFont typeface="Arial" charset="0"/>
              <a:buNone/>
              <a:defRPr/>
            </a:pP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24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  <a:buFont typeface="Arial" charset="0"/>
              <a:buNone/>
              <a:defRPr/>
            </a:pP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Цель </a:t>
            </a: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проекта: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воспитывать культурно-гигиенический навыки в игровой форме.</a:t>
            </a:r>
          </a:p>
          <a:p>
            <a:pPr>
              <a:buNone/>
            </a:pP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Задачи:  </a:t>
            </a:r>
          </a:p>
          <a:p>
            <a:pPr lvl="0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Учить детей с небольшой помощью взрослого мыть руки, ухаживать за своим внешним видом, вещами, игрушками, одеваться;</a:t>
            </a:r>
          </a:p>
          <a:p>
            <a:pPr lvl="0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игровые умения (отражать в игре процессы умывания, одевания, приёма пищи, подбирать предметы необходимые в игре для сюжета);</a:t>
            </a:r>
          </a:p>
          <a:p>
            <a:pPr lvl="0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воспитывать навыки позитивного общения, активную жизненную позицию.</a:t>
            </a:r>
          </a:p>
          <a:p>
            <a:pPr marL="0" indent="0">
              <a:spcBef>
                <a:spcPts val="0"/>
              </a:spcBef>
              <a:buFont typeface="Arial" charset="0"/>
              <a:buNone/>
              <a:defRPr/>
            </a:pPr>
            <a:endParaRPr lang="ru-RU" sz="2400" dirty="0" smtClean="0"/>
          </a:p>
          <a:p>
            <a:endParaRPr lang="ru-RU" sz="2400" dirty="0" smtClean="0"/>
          </a:p>
          <a:p>
            <a:pPr marL="0" indent="0">
              <a:spcBef>
                <a:spcPts val="0"/>
              </a:spcBef>
              <a:buFont typeface="Arial" charset="0"/>
              <a:buNone/>
              <a:defRPr/>
            </a:pPr>
            <a:endParaRPr lang="ru-RU" sz="24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  <a:buFont typeface="Arial" charset="0"/>
              <a:buNone/>
              <a:defRPr/>
            </a:pPr>
            <a:r>
              <a:rPr lang="ru-RU" sz="1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-1702"/>
            <a:ext cx="8229600" cy="692696"/>
          </a:xfrm>
        </p:spPr>
        <p:txBody>
          <a:bodyPr/>
          <a:lstStyle/>
          <a:p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Предварительная работа:</a:t>
            </a:r>
            <a:endParaRPr lang="ru-RU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4525963"/>
          </a:xfrm>
        </p:spPr>
        <p:txBody>
          <a:bodyPr/>
          <a:lstStyle/>
          <a:p>
            <a:pPr lvl="0">
              <a:buFont typeface="Wingdings" pitchFamily="2" charset="2"/>
              <a:buChar char="Ø"/>
            </a:pPr>
            <a:endParaRPr lang="ru-RU" sz="2400" i="1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Наблюдение и беседы с детьми, для выявления знаний детей</a:t>
            </a:r>
          </a:p>
          <a:p>
            <a:pPr lvl="0"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Подборка художественной литературы (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потешек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загадок, сказок) </a:t>
            </a:r>
          </a:p>
          <a:p>
            <a:pPr lvl="0"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Подборка игр</a:t>
            </a:r>
          </a:p>
          <a:p>
            <a:pPr lvl="0"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Подготовка иллюстрационного материала</a:t>
            </a:r>
          </a:p>
          <a:p>
            <a:pPr lvl="0"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Изготовление атрибутов для игр,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Консультации для родителей «Как приучить ребенка быть аккуратным», «Виды самообслуживания малышей»</a:t>
            </a: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Прямоугольник 2"/>
          <p:cNvSpPr>
            <a:spLocks noChangeArrowheads="1"/>
          </p:cNvSpPr>
          <p:nvPr/>
        </p:nvSpPr>
        <p:spPr bwMode="auto">
          <a:xfrm>
            <a:off x="2357422" y="142852"/>
            <a:ext cx="39322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ru-RU" b="1" dirty="0">
                <a:solidFill>
                  <a:srgbClr val="7030A0"/>
                </a:solidFill>
              </a:rPr>
              <a:t>ЭТАПЫ РЕАЛИЗАЦИИ ПРОЕКТА</a:t>
            </a:r>
            <a:r>
              <a:rPr lang="ru-RU" b="1" dirty="0">
                <a:solidFill>
                  <a:srgbClr val="7030A0"/>
                </a:solidFill>
                <a:latin typeface="Georgia" pitchFamily="18" charset="0"/>
              </a:rPr>
              <a:t>: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0" y="1714489"/>
          <a:ext cx="9143999" cy="5153360"/>
        </p:xfrm>
        <a:graphic>
          <a:graphicData uri="http://schemas.openxmlformats.org/drawingml/2006/table">
            <a:tbl>
              <a:tblPr/>
              <a:tblGrid>
                <a:gridCol w="1112956"/>
                <a:gridCol w="2633255"/>
                <a:gridCol w="2625534"/>
                <a:gridCol w="2772254"/>
              </a:tblGrid>
              <a:tr h="2705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i="1" dirty="0">
                          <a:latin typeface="Times New Roman"/>
                          <a:ea typeface="Times New Roman"/>
                          <a:cs typeface="Times New Roman"/>
                        </a:rPr>
                        <a:t>Дата 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664" marR="416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i="1">
                          <a:latin typeface="Times New Roman"/>
                          <a:ea typeface="Times New Roman"/>
                          <a:cs typeface="Times New Roman"/>
                        </a:rPr>
                        <a:t>Этап 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664" marR="416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i="1">
                          <a:latin typeface="Times New Roman"/>
                          <a:ea typeface="Times New Roman"/>
                          <a:cs typeface="Times New Roman"/>
                        </a:rPr>
                        <a:t>Вид деятельности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664" marR="416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i="1">
                          <a:latin typeface="Times New Roman"/>
                          <a:ea typeface="Times New Roman"/>
                          <a:cs typeface="Times New Roman"/>
                        </a:rPr>
                        <a:t>Цель 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664" marR="416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3003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Июнь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(1-15.06).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664" marR="416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Подготовительный 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664" marR="416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Диагностика, выявление проблемы, определение цели, задач.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664" marR="416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Поиск решения задач проекта, формирование предпосылок игровой деятельности.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664" marR="416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85762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Июнь-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Август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664" marR="416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Внедрение 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664" marR="416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Практическая деятельность по решению проблемы, планирование совместной деятельности.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664" marR="416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Учить мыть руки, следить за внешним видом, одеваться; вызвать положительное отношение к выполнению практических навыков.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664" marR="416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7149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Август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664" marR="416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Итоговый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664" marR="416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Диагностика освоения культурно-гигиенических навыков; обогащение игрового опыта.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664" marR="416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Определить эффективность проектной деятельности, уровень освоения детьми культурно-гигиенических навыков.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664" marR="416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20481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357188" y="500063"/>
            <a:ext cx="22955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928802"/>
            <a:ext cx="4714908" cy="4929198"/>
          </a:xfrm>
        </p:spPr>
        <p:txBody>
          <a:bodyPr/>
          <a:lstStyle/>
          <a:p>
            <a:pPr lvl="0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Консультация «Как приучить ребенка быть аккуратным»</a:t>
            </a:r>
          </a:p>
          <a:p>
            <a:pPr lvl="0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Подбор иллюстративного материала, детских книг художников-иллюстраторов.</a:t>
            </a:r>
          </a:p>
          <a:p>
            <a:pPr lvl="0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Папка передвижка «Виды самообслуживания малышей»</a:t>
            </a:r>
          </a:p>
          <a:p>
            <a:pPr lvl="0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Оформление стенгазеты вместе с родителями по итогам реализации проекта «Все котятки мыли лапки»</a:t>
            </a:r>
          </a:p>
          <a:p>
            <a:pPr>
              <a:buNone/>
            </a:pPr>
            <a:endParaRPr lang="ru-RU" dirty="0"/>
          </a:p>
        </p:txBody>
      </p:sp>
      <p:grpSp>
        <p:nvGrpSpPr>
          <p:cNvPr id="4" name="Группа 3"/>
          <p:cNvGrpSpPr/>
          <p:nvPr/>
        </p:nvGrpSpPr>
        <p:grpSpPr>
          <a:xfrm>
            <a:off x="5857884" y="0"/>
            <a:ext cx="2482850" cy="3454400"/>
            <a:chOff x="6516688" y="981075"/>
            <a:chExt cx="2482850" cy="3454400"/>
          </a:xfrm>
        </p:grpSpPr>
        <p:pic>
          <p:nvPicPr>
            <p:cNvPr id="5" name="Picture 10" descr="vospitanie-3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7235825" y="981075"/>
              <a:ext cx="1763713" cy="2519363"/>
            </a:xfrm>
            <a:prstGeom prst="rect">
              <a:avLst/>
            </a:prstGeom>
            <a:noFill/>
          </p:spPr>
        </p:pic>
        <p:pic>
          <p:nvPicPr>
            <p:cNvPr id="6" name="Picture 11" descr="vospitanie-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6804025" y="1484313"/>
              <a:ext cx="1763713" cy="2519362"/>
            </a:xfrm>
            <a:prstGeom prst="rect">
              <a:avLst/>
            </a:prstGeom>
            <a:noFill/>
          </p:spPr>
        </p:pic>
        <p:pic>
          <p:nvPicPr>
            <p:cNvPr id="7" name="Picture 12" descr="vospitanie-1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6516688" y="1916113"/>
              <a:ext cx="1763712" cy="2519362"/>
            </a:xfrm>
            <a:prstGeom prst="rect">
              <a:avLst/>
            </a:prstGeom>
            <a:noFill/>
          </p:spPr>
        </p:pic>
      </p:grpSp>
      <p:sp>
        <p:nvSpPr>
          <p:cNvPr id="8" name="Прямоугольник 7"/>
          <p:cNvSpPr/>
          <p:nvPr/>
        </p:nvSpPr>
        <p:spPr>
          <a:xfrm>
            <a:off x="2786018" y="214290"/>
            <a:ext cx="635798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itchFamily="18" charset="0"/>
              </a:rPr>
              <a:t>Работа с родителями.</a:t>
            </a:r>
          </a:p>
        </p:txBody>
      </p:sp>
      <p:grpSp>
        <p:nvGrpSpPr>
          <p:cNvPr id="12" name="Группа 11"/>
          <p:cNvGrpSpPr/>
          <p:nvPr/>
        </p:nvGrpSpPr>
        <p:grpSpPr>
          <a:xfrm>
            <a:off x="6215074" y="2928934"/>
            <a:ext cx="2928926" cy="3929066"/>
            <a:chOff x="6215074" y="2928934"/>
            <a:chExt cx="2928926" cy="3929066"/>
          </a:xfrm>
        </p:grpSpPr>
        <p:pic>
          <p:nvPicPr>
            <p:cNvPr id="11" name="Рисунок 10" descr="2.jpg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500794" y="2928934"/>
              <a:ext cx="2643206" cy="3723536"/>
            </a:xfrm>
            <a:prstGeom prst="rect">
              <a:avLst/>
            </a:prstGeom>
          </p:spPr>
        </p:pic>
        <p:pic>
          <p:nvPicPr>
            <p:cNvPr id="10" name="Рисунок 9" descr="1.jpg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215074" y="3338514"/>
              <a:ext cx="2500330" cy="3519486"/>
            </a:xfrm>
            <a:prstGeom prst="rect">
              <a:avLst/>
            </a:prstGeom>
          </p:spPr>
        </p:pic>
      </p:grp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Содержимое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51140062"/>
              </p:ext>
            </p:extLst>
          </p:nvPr>
        </p:nvGraphicFramePr>
        <p:xfrm>
          <a:off x="0" y="1491580"/>
          <a:ext cx="9144000" cy="609794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1046995"/>
                <a:gridCol w="4397511"/>
                <a:gridCol w="3699494"/>
              </a:tblGrid>
              <a:tr h="142878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Месяц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Цель 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Деятельность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232300"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Июнь</a:t>
                      </a:r>
                      <a:endParaRPr lang="ru-RU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Учить детей самостоятельно соблюдать последовательность при мытье рук, умывании;</a:t>
                      </a:r>
                    </a:p>
                    <a:p>
                      <a:pPr lvl="0"/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Побуждать испытывать чувство брезгливости от загрязнённой одежды, грязных рук, радоваться, когда неприятные моменты устранены;</a:t>
                      </a:r>
                    </a:p>
                    <a:p>
                      <a:pPr lvl="0"/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За столом по напоминанию взрослого пользоваться салфеткой, узнавать и называть некоторые блюда;</a:t>
                      </a:r>
                    </a:p>
                    <a:p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Привлекать детей к участию в мытье игрушек, купанию кукол.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u="sng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Фольклор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: « Ешь, собачка: </a:t>
                      </a:r>
                      <a:r>
                        <a:rPr lang="ru-RU" sz="140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ам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lang="ru-RU" sz="140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ам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lang="ru-RU" sz="140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ам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», «Водичка, водичка», «Кран откройся…»</a:t>
                      </a:r>
                    </a:p>
                    <a:p>
                      <a:r>
                        <a:rPr lang="ru-RU" sz="1400" u="sng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Подвижные игры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:   «Все котятки мыли лапки»</a:t>
                      </a:r>
                    </a:p>
                    <a:p>
                      <a:r>
                        <a:rPr lang="ru-RU" sz="1400" u="sng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Чтение художественной литературы  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К.Чуковский " </a:t>
                      </a:r>
                      <a:r>
                        <a:rPr lang="ru-RU" sz="140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Мойдодыр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"</a:t>
                      </a:r>
                    </a:p>
                    <a:p>
                      <a:r>
                        <a:rPr lang="ru-RU" sz="1400" u="sng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Дидактические игры:  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«Купаем куклу», «Кукла Оля обедает»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232300"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Июль</a:t>
                      </a:r>
                      <a:endParaRPr lang="ru-RU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Закрепить умение с небольшой помощью взрослого мыть руки, умываться;</a:t>
                      </a:r>
                    </a:p>
                    <a:p>
                      <a:pPr lvl="0"/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Обращаться за помощью к взрослому в устранении неприятных моментов – грязные руки, неопрятность в одежде;</a:t>
                      </a:r>
                    </a:p>
                    <a:p>
                      <a:pPr lvl="0"/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Учить вешать одежду и ставить обувь на место;</a:t>
                      </a:r>
                    </a:p>
                    <a:p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Учить по показу взрослого и частичной его помощи снимать и надевать одежду.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u="sng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Фольклор: 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«Ладушки, ладушки, с мылом моем лапушки…», «Ходит котик с веником», «Маша варежку надела»</a:t>
                      </a:r>
                    </a:p>
                    <a:p>
                      <a:r>
                        <a:rPr lang="ru-RU" sz="1400" u="sng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Подвижные игры: 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«Все котятки мыли лапки», «Зайка серый умывается»</a:t>
                      </a:r>
                    </a:p>
                    <a:p>
                      <a:r>
                        <a:rPr lang="ru-RU" sz="1400" u="sng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Чтение стихотворения </a:t>
                      </a:r>
                      <a:endParaRPr lang="ru-RU" sz="1400" kern="120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В. Викторова «Умывальная»</a:t>
                      </a:r>
                    </a:p>
                    <a:p>
                      <a:r>
                        <a:rPr lang="ru-RU" sz="1400" u="sng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Дидактические игры: 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«Кукла хочет спать», «Оля проснулась»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708820"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Август</a:t>
                      </a:r>
                      <a:endParaRPr lang="ru-RU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Учить использовать посуду по назначению, закрепить её названия;</a:t>
                      </a:r>
                    </a:p>
                    <a:p>
                      <a:pPr lvl="0"/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Закрепить умение снимать и надевать одежду, складывать её на место;</a:t>
                      </a:r>
                    </a:p>
                    <a:p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Побуждать самостоятельно пользоваться носовым платком и салфеткой.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u="sng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Фольклор: 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«Ах, как долго мы гуляли», «У хозяйки-белочки»</a:t>
                      </a:r>
                    </a:p>
                    <a:p>
                      <a:r>
                        <a:rPr lang="ru-RU" sz="1400" u="sng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Подвижные игры: 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«Все котятки мыли лапки»</a:t>
                      </a:r>
                    </a:p>
                    <a:p>
                      <a:r>
                        <a:rPr lang="ru-RU" sz="1400" u="sng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Дидактические игры: 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«Накормим куклу Машу», «У Ванюши день Рождения»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899592" y="116632"/>
            <a:ext cx="7358114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itchFamily="18" charset="0"/>
              </a:rPr>
              <a:t>Перспективный план воспитания культурно-гигиенических навыков в рамках проекта</a:t>
            </a:r>
          </a:p>
          <a:p>
            <a:endParaRPr lang="ru-RU" dirty="0"/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3568" y="3212976"/>
            <a:ext cx="8229600" cy="4608513"/>
          </a:xfrm>
        </p:spPr>
        <p:txBody>
          <a:bodyPr/>
          <a:lstStyle/>
          <a:p>
            <a:pPr lvl="0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Повышение уровня освоения культурно-гигиенических навыков;</a:t>
            </a:r>
          </a:p>
          <a:p>
            <a:pPr lvl="0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Эмоциональная отзывчивость в процессе применения практических умений;</a:t>
            </a:r>
          </a:p>
          <a:p>
            <a:pPr lvl="0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Усиление инициативности во взаимоотношениях с взрослым.</a:t>
            </a:r>
          </a:p>
          <a:p>
            <a:pPr marL="0" indent="0">
              <a:buFont typeface="Arial" charset="0"/>
              <a:buNone/>
              <a:defRPr/>
            </a:pPr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defRPr/>
            </a:pPr>
            <a:endParaRPr lang="ru-RU" sz="14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Font typeface="Arial" charset="0"/>
              <a:buNone/>
              <a:defRPr/>
            </a:pP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sz="14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ru-RU" sz="14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285984" y="214290"/>
            <a:ext cx="550072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Ожидаемые результаты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2800" dirty="0"/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>
          <a:xfrm>
            <a:off x="971600" y="107157"/>
            <a:ext cx="6912818" cy="1285860"/>
          </a:xfrm>
        </p:spPr>
        <p:txBody>
          <a:bodyPr/>
          <a:lstStyle/>
          <a:p>
            <a:r>
              <a:rPr lang="ru-RU" sz="3600" b="1" dirty="0" smtClean="0">
                <a:solidFill>
                  <a:srgbClr val="FF0000"/>
                </a:solidFill>
                <a:latin typeface="Monotype Corsiva" pitchFamily="66" charset="0"/>
              </a:rPr>
              <a:t>Работа с детьми</a:t>
            </a:r>
            <a:r>
              <a:rPr lang="ru-RU" sz="1800" b="1" dirty="0" smtClean="0">
                <a:solidFill>
                  <a:srgbClr val="AF2180"/>
                </a:solidFill>
                <a:latin typeface="Monotype Corsiva" pitchFamily="66" charset="0"/>
              </a:rPr>
              <a:t/>
            </a:r>
            <a:br>
              <a:rPr lang="ru-RU" sz="1800" b="1" dirty="0" smtClean="0">
                <a:solidFill>
                  <a:srgbClr val="AF2180"/>
                </a:solidFill>
                <a:latin typeface="Monotype Corsiva" pitchFamily="66" charset="0"/>
              </a:rPr>
            </a:br>
            <a:r>
              <a:rPr lang="ru-RU" sz="1800" dirty="0" smtClean="0">
                <a:solidFill>
                  <a:srgbClr val="7030A0"/>
                </a:solidFill>
                <a:latin typeface="Georgia" pitchFamily="18" charset="0"/>
              </a:rPr>
              <a:t/>
            </a:r>
            <a:br>
              <a:rPr lang="ru-RU" sz="1800" dirty="0" smtClean="0">
                <a:solidFill>
                  <a:srgbClr val="7030A0"/>
                </a:solidFill>
                <a:latin typeface="Georgia" pitchFamily="18" charset="0"/>
              </a:rPr>
            </a:br>
            <a:endParaRPr lang="ru-RU" sz="1800" dirty="0" smtClean="0">
              <a:solidFill>
                <a:srgbClr val="7030A0"/>
              </a:solidFill>
              <a:latin typeface="Georgia" pitchFamily="18" charset="0"/>
            </a:endParaRPr>
          </a:p>
        </p:txBody>
      </p:sp>
      <p:sp>
        <p:nvSpPr>
          <p:cNvPr id="18435" name="Прямоугольник 4"/>
          <p:cNvSpPr>
            <a:spLocks noChangeArrowheads="1"/>
          </p:cNvSpPr>
          <p:nvPr/>
        </p:nvSpPr>
        <p:spPr bwMode="auto">
          <a:xfrm>
            <a:off x="5435600" y="3278144"/>
            <a:ext cx="3708400" cy="264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lnSpc>
                <a:spcPct val="115000"/>
              </a:lnSpc>
            </a:pP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itchFamily="18" charset="0"/>
              </a:rPr>
              <a:t>Лейся, чистая водичка,</a:t>
            </a:r>
            <a:endParaRPr lang="ru-RU" sz="1400" dirty="0">
              <a:solidFill>
                <a:srgbClr val="0070C0"/>
              </a:solidFill>
              <a:latin typeface="Times New Roman" panose="02020603050405020304" pitchFamily="18" charset="0"/>
              <a:ea typeface="Calibri" pitchFamily="34" charset="0"/>
              <a:cs typeface="Times New Roman" panose="02020603050405020304" pitchFamily="18" charset="0"/>
            </a:endParaRPr>
          </a:p>
          <a:p>
            <a:pPr algn="ctr" eaLnBrk="1" hangingPunct="1">
              <a:lnSpc>
                <a:spcPct val="115000"/>
              </a:lnSpc>
            </a:pPr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Ты умой мне чисто личико,</a:t>
            </a:r>
            <a:endParaRPr lang="ru-RU" sz="1400" dirty="0">
              <a:solidFill>
                <a:srgbClr val="0070C0"/>
              </a:solidFill>
              <a:latin typeface="Times New Roman" panose="02020603050405020304" pitchFamily="18" charset="0"/>
              <a:ea typeface="Calibri" pitchFamily="34" charset="0"/>
              <a:cs typeface="Times New Roman" panose="02020603050405020304" pitchFamily="18" charset="0"/>
            </a:endParaRPr>
          </a:p>
          <a:p>
            <a:pPr algn="ctr" eaLnBrk="1" hangingPunct="1">
              <a:lnSpc>
                <a:spcPct val="115000"/>
              </a:lnSpc>
            </a:pPr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Шейку, ручки умывай,</a:t>
            </a:r>
            <a:endParaRPr lang="ru-RU" sz="1400" dirty="0">
              <a:solidFill>
                <a:srgbClr val="0070C0"/>
              </a:solidFill>
              <a:latin typeface="Times New Roman" panose="02020603050405020304" pitchFamily="18" charset="0"/>
              <a:ea typeface="Calibri" pitchFamily="34" charset="0"/>
              <a:cs typeface="Times New Roman" panose="02020603050405020304" pitchFamily="18" charset="0"/>
            </a:endParaRPr>
          </a:p>
          <a:p>
            <a:pPr algn="ctr" eaLnBrk="1" hangingPunct="1">
              <a:lnSpc>
                <a:spcPct val="115000"/>
              </a:lnSpc>
            </a:pPr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Ничего не забывай!</a:t>
            </a:r>
            <a:endParaRPr lang="ru-RU" sz="1400" dirty="0">
              <a:solidFill>
                <a:srgbClr val="0070C0"/>
              </a:solidFill>
              <a:latin typeface="Times New Roman" panose="02020603050405020304" pitchFamily="18" charset="0"/>
              <a:ea typeface="Calibri" pitchFamily="34" charset="0"/>
              <a:cs typeface="Times New Roman" panose="02020603050405020304" pitchFamily="18" charset="0"/>
            </a:endParaRPr>
          </a:p>
          <a:p>
            <a:pPr algn="ctr" eaLnBrk="1" hangingPunct="1">
              <a:lnSpc>
                <a:spcPct val="115000"/>
              </a:lnSpc>
            </a:pPr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Мылом, мылом чисто мойся,</a:t>
            </a:r>
            <a:endParaRPr lang="ru-RU" sz="1400" dirty="0">
              <a:solidFill>
                <a:srgbClr val="0070C0"/>
              </a:solidFill>
              <a:latin typeface="Times New Roman" panose="02020603050405020304" pitchFamily="18" charset="0"/>
              <a:ea typeface="Calibri" pitchFamily="34" charset="0"/>
              <a:cs typeface="Times New Roman" panose="02020603050405020304" pitchFamily="18" charset="0"/>
            </a:endParaRPr>
          </a:p>
          <a:p>
            <a:pPr algn="ctr" eaLnBrk="1" hangingPunct="1">
              <a:lnSpc>
                <a:spcPct val="115000"/>
              </a:lnSpc>
            </a:pPr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Ни о чем не беспокойся.</a:t>
            </a:r>
            <a:endParaRPr lang="ru-RU" sz="1400" dirty="0">
              <a:solidFill>
                <a:srgbClr val="0070C0"/>
              </a:solidFill>
              <a:latin typeface="Times New Roman" panose="02020603050405020304" pitchFamily="18" charset="0"/>
              <a:ea typeface="Calibri" pitchFamily="34" charset="0"/>
              <a:cs typeface="Times New Roman" panose="02020603050405020304" pitchFamily="18" charset="0"/>
            </a:endParaRPr>
          </a:p>
          <a:p>
            <a:pPr algn="ctr" eaLnBrk="1" hangingPunct="1">
              <a:lnSpc>
                <a:spcPct val="115000"/>
              </a:lnSpc>
            </a:pPr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Мыло не кусается, просто умывается.</a:t>
            </a:r>
            <a:endParaRPr lang="ru-RU" sz="1400" dirty="0">
              <a:solidFill>
                <a:srgbClr val="0070C0"/>
              </a:solidFill>
              <a:latin typeface="Times New Roman" panose="02020603050405020304" pitchFamily="18" charset="0"/>
              <a:ea typeface="Calibri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581" y="2916535"/>
            <a:ext cx="4992554" cy="37444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2399485" y="2182823"/>
            <a:ext cx="60722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7030A0"/>
                </a:solidFill>
                <a:latin typeface="Monotype Corsiva" pitchFamily="66" charset="0"/>
              </a:rPr>
              <a:t>Чтение художественной литературы</a:t>
            </a:r>
            <a:endParaRPr lang="ru-RU" sz="2400" b="1" dirty="0">
              <a:solidFill>
                <a:srgbClr val="7030A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5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2" name="TextBox 1"/>
          <p:cNvSpPr txBox="1">
            <a:spLocks noChangeArrowheads="1"/>
          </p:cNvSpPr>
          <p:nvPr/>
        </p:nvSpPr>
        <p:spPr bwMode="auto">
          <a:xfrm>
            <a:off x="1619672" y="116632"/>
            <a:ext cx="5903913" cy="80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2800" b="1" dirty="0" smtClean="0">
                <a:solidFill>
                  <a:srgbClr val="7030A0"/>
                </a:solidFill>
                <a:latin typeface="Monotype Corsiva" pitchFamily="66" charset="0"/>
              </a:rPr>
              <a:t>Дидактическая игра «Купание </a:t>
            </a:r>
            <a:r>
              <a:rPr lang="ru-RU" sz="2800" b="1" dirty="0">
                <a:solidFill>
                  <a:srgbClr val="7030A0"/>
                </a:solidFill>
                <a:latin typeface="Monotype Corsiva" pitchFamily="66" charset="0"/>
              </a:rPr>
              <a:t>куклы </a:t>
            </a:r>
            <a:r>
              <a:rPr lang="ru-RU" sz="2800" b="1" dirty="0" smtClean="0">
                <a:solidFill>
                  <a:srgbClr val="7030A0"/>
                </a:solidFill>
                <a:latin typeface="Monotype Corsiva" pitchFamily="66" charset="0"/>
              </a:rPr>
              <a:t>»</a:t>
            </a:r>
            <a:endParaRPr lang="ru-RU" sz="2800" b="1" dirty="0">
              <a:solidFill>
                <a:srgbClr val="7030A0"/>
              </a:solidFill>
              <a:latin typeface="Monotype Corsiva" pitchFamily="66" charset="0"/>
            </a:endParaRPr>
          </a:p>
          <a:p>
            <a:pPr eaLnBrk="1" hangingPunct="1"/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3" name="Объект 2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99" r="6001"/>
          <a:stretch/>
        </p:blipFill>
        <p:spPr>
          <a:xfrm>
            <a:off x="5868144" y="2492896"/>
            <a:ext cx="3168352" cy="3600450"/>
          </a:xfrm>
        </p:spPr>
      </p:pic>
      <p:sp>
        <p:nvSpPr>
          <p:cNvPr id="4" name="Прямоугольник 3"/>
          <p:cNvSpPr/>
          <p:nvPr/>
        </p:nvSpPr>
        <p:spPr>
          <a:xfrm>
            <a:off x="179512" y="2348880"/>
            <a:ext cx="568863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учить принимать игровую ситуацию — купать кукол, выполнять последовательно цепочку игровых действий, сопровождать действия речью, мимикой, жестами, слушать звучащую образную стихотворную речь; развивать игровой опыт; привлекать к обращению друг к другу с просьбами; формировать умение передавать отношение к кукле, как к ребенку, выражать ласку, понимать ее состояние (веселая, грустная, холодно ей или тепло и т.д.), отвечать на вопросы по поводу предмета и действий с ним, проявлять интерес к взрослым, их действиям; уточнить названия предметов туалета (мыло, мыльница, полотенце, расческа); словесно обозначать характер действий (намылить, смыть, вытереть).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772816"/>
            <a:ext cx="8229600" cy="1143000"/>
          </a:xfrm>
        </p:spPr>
        <p:txBody>
          <a:bodyPr/>
          <a:lstStyle/>
          <a:p>
            <a:r>
              <a:rPr lang="ru-RU" sz="3200" b="1" dirty="0" smtClean="0">
                <a:solidFill>
                  <a:srgbClr val="0070C0"/>
                </a:solidFill>
                <a:latin typeface="Monotype Corsiva" pitchFamily="66" charset="0"/>
                <a:cs typeface="Times New Roman" pitchFamily="18" charset="0"/>
              </a:rPr>
              <a:t>Подвижная игра </a:t>
            </a:r>
            <a:r>
              <a:rPr lang="ru-RU" sz="3200" b="1" dirty="0" smtClean="0">
                <a:solidFill>
                  <a:srgbClr val="0070C0"/>
                </a:solidFill>
                <a:latin typeface="Monotype Corsiva" pitchFamily="66" charset="0"/>
                <a:cs typeface="Times New Roman" pitchFamily="18" charset="0"/>
              </a:rPr>
              <a:t>«Все </a:t>
            </a:r>
            <a:r>
              <a:rPr lang="ru-RU" sz="3200" b="1" dirty="0" smtClean="0">
                <a:solidFill>
                  <a:srgbClr val="0070C0"/>
                </a:solidFill>
                <a:latin typeface="Monotype Corsiva" pitchFamily="66" charset="0"/>
                <a:cs typeface="Times New Roman" pitchFamily="18" charset="0"/>
              </a:rPr>
              <a:t>котятки мыли лапки»</a:t>
            </a:r>
            <a:endParaRPr lang="ru-RU" sz="3200" b="1" dirty="0">
              <a:solidFill>
                <a:srgbClr val="0070C0"/>
              </a:solidFill>
              <a:latin typeface="Monotype Corsiva" pitchFamily="66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53952" y="3429000"/>
            <a:ext cx="72008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Подвижная игра «Все котятки мыли лапки» Дети выполняют движения согласно стихотворному тексту: Все котятки, Мыли лапки: Вот так! Вот так! Мыли ушки. Мыли брюшки: Вот так! Вот так! А потом они устали: Вот так! Вот так! Сладко-сладко засыпали: Вот так! Вот так!</a:t>
            </a: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628800"/>
            <a:ext cx="8229600" cy="1143000"/>
          </a:xfrm>
        </p:spPr>
        <p:txBody>
          <a:bodyPr/>
          <a:lstStyle/>
          <a:p>
            <a:r>
              <a:rPr lang="ru-RU" sz="3600" b="1" dirty="0" smtClean="0">
                <a:solidFill>
                  <a:srgbClr val="FF6600"/>
                </a:solidFill>
                <a:latin typeface="Monotype Corsiva" pitchFamily="66" charset="0"/>
              </a:rPr>
              <a:t>Дидактическая игра: «Кукла Оля обедает»</a:t>
            </a:r>
            <a:endParaRPr lang="ru-RU" sz="3600" b="1" dirty="0">
              <a:solidFill>
                <a:srgbClr val="FF6600"/>
              </a:solidFill>
              <a:latin typeface="Monotype Corsiva" pitchFamily="66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2636912"/>
            <a:ext cx="3085714" cy="3587143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762162" y="2852936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Задачи:</a:t>
            </a:r>
            <a:endParaRPr lang="ru-RU" sz="14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 закреплять представление об использовании предметов</a:t>
            </a:r>
            <a:endParaRPr lang="ru-RU" sz="14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формировать обобщённое понятие посуда, первичные представления о</a:t>
            </a:r>
            <a:endParaRPr lang="ru-RU" sz="14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происхождении вещей; развивать игровой опыт, потребность в общении со</a:t>
            </a:r>
            <a:endParaRPr lang="ru-RU" sz="14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взрослыми, доброжелательность к ним; привлекать к называнию знакомых</a:t>
            </a:r>
            <a:endParaRPr lang="ru-RU" sz="14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составлять предложения с ними по теме.</a:t>
            </a:r>
            <a:endParaRPr lang="ru-RU" sz="1400" b="0" i="0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628800"/>
            <a:ext cx="8229600" cy="1143000"/>
          </a:xfrm>
        </p:spPr>
        <p:txBody>
          <a:bodyPr/>
          <a:lstStyle/>
          <a:p>
            <a:r>
              <a:rPr lang="ru-RU" sz="3600" b="1" dirty="0" smtClean="0">
                <a:solidFill>
                  <a:srgbClr val="159B18"/>
                </a:solidFill>
                <a:latin typeface="Monotype Corsiva" pitchFamily="66" charset="0"/>
              </a:rPr>
              <a:t>Подвижная игра: «Зайка серый умывается»</a:t>
            </a:r>
            <a:endParaRPr lang="ru-RU" sz="3600" b="1" dirty="0">
              <a:solidFill>
                <a:srgbClr val="159B18"/>
              </a:solidFill>
              <a:latin typeface="Monotype Corsiva" pitchFamily="66" charset="0"/>
            </a:endParaRPr>
          </a:p>
        </p:txBody>
      </p:sp>
      <p:pic>
        <p:nvPicPr>
          <p:cNvPr id="1026" name="Picture 2" descr="https://rusmatryoshka.ucoz.ru/djljq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068960"/>
            <a:ext cx="4358459" cy="2961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79512" y="2410641"/>
            <a:ext cx="507605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 играющие образуют круг. Выбранный зайкой становится в середину. Дети произносят:</a:t>
            </a:r>
          </a:p>
          <a:p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Зайка серый умывается,</a:t>
            </a:r>
          </a:p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Видно, в гости собирается.</a:t>
            </a:r>
          </a:p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Вымыл носик,</a:t>
            </a:r>
          </a:p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Вымыл ротик,</a:t>
            </a:r>
          </a:p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Вымыл ухо,</a:t>
            </a:r>
          </a:p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Вытер сухо!</a:t>
            </a:r>
          </a:p>
          <a:p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Зайка проделывает движения в соответствии с текстом. Затем он скачет на двух ногах к кому-нибудь из детей. Тот, к кому подойдет зайка, прыжками отправляется на середину круга. Игра повторяется 5–6 раз.</a:t>
            </a:r>
          </a:p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Примечание: В кругу могут находиться и несколько заек — 4–5. Они одновременно выполняют игровое задание.</a:t>
            </a: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844824"/>
            <a:ext cx="8215338" cy="928670"/>
          </a:xfrm>
        </p:spPr>
        <p:txBody>
          <a:bodyPr/>
          <a:lstStyle/>
          <a:p>
            <a:r>
              <a:rPr lang="ru-RU" sz="3600" b="1" dirty="0" smtClean="0">
                <a:solidFill>
                  <a:srgbClr val="C00000"/>
                </a:solidFill>
                <a:latin typeface="Monotype Corsiva" pitchFamily="66" charset="0"/>
              </a:rPr>
              <a:t>Дидактическая игра «Кукла хочет спать»</a:t>
            </a:r>
            <a:endParaRPr lang="ru-RU" sz="3600" b="1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pic>
        <p:nvPicPr>
          <p:cNvPr id="2050" name="Picture 2" descr="Картинки по запросу &quot;«Кукла хочет спать»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6145" y="2636912"/>
            <a:ext cx="2978745" cy="3971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95536" y="3356992"/>
            <a:ext cx="500404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познакомить с новой игровой цепочкой действий (положить матрац на кровать, застелить простынкой, положить подушку, уложить куклу, накрыть ее одеялом); научить ласково обращаться с куклой.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9726" y="1916832"/>
            <a:ext cx="8143932" cy="928670"/>
          </a:xfrm>
        </p:spPr>
        <p:txBody>
          <a:bodyPr/>
          <a:lstStyle/>
          <a:p>
            <a:r>
              <a:rPr lang="ru-RU" sz="3600" b="1" dirty="0" smtClean="0">
                <a:solidFill>
                  <a:srgbClr val="0070C0"/>
                </a:solidFill>
                <a:latin typeface="Monotype Corsiva" pitchFamily="66" charset="0"/>
              </a:rPr>
              <a:t>Дидактическая игра «Кукла проснулась»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3628181"/>
            <a:ext cx="7560840" cy="3229819"/>
          </a:xfrm>
        </p:spPr>
        <p:txBody>
          <a:bodyPr/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Дидактическая задача. Закрепить знания детей о названии одежды куклы: майка, трусики, платье,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колготки,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туфли, ночная рубашка; о последовательности процесса одевания; упражнять в действиях одевания куклы; активизировать речь детей.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8" name="Прямоугольник 1"/>
          <p:cNvSpPr>
            <a:spLocks noChangeArrowheads="1"/>
          </p:cNvSpPr>
          <p:nvPr/>
        </p:nvSpPr>
        <p:spPr bwMode="auto">
          <a:xfrm>
            <a:off x="107504" y="1844824"/>
            <a:ext cx="9036496" cy="1421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>
              <a:spcBef>
                <a:spcPct val="20000"/>
              </a:spcBef>
            </a:pPr>
            <a:r>
              <a:rPr lang="ru-RU" sz="2400" b="1" dirty="0" smtClean="0">
                <a:solidFill>
                  <a:srgbClr val="0070C0"/>
                </a:solidFill>
                <a:latin typeface="Monotype Corsiva" pitchFamily="66" charset="0"/>
              </a:rPr>
              <a:t> </a:t>
            </a:r>
            <a:r>
              <a:rPr lang="ru-RU" sz="2400" b="1" dirty="0" smtClean="0">
                <a:solidFill>
                  <a:srgbClr val="00B050"/>
                </a:solidFill>
                <a:latin typeface="Monotype Corsiva" pitchFamily="66" charset="0"/>
              </a:rPr>
              <a:t>С помощью художественного слова повышаем уровень </a:t>
            </a:r>
            <a:br>
              <a:rPr lang="ru-RU" sz="2400" b="1" dirty="0" smtClean="0">
                <a:solidFill>
                  <a:srgbClr val="00B050"/>
                </a:solidFill>
                <a:latin typeface="Monotype Corsiva" pitchFamily="66" charset="0"/>
              </a:rPr>
            </a:br>
            <a:r>
              <a:rPr lang="ru-RU" sz="2400" b="1" dirty="0" smtClean="0">
                <a:solidFill>
                  <a:srgbClr val="00B050"/>
                </a:solidFill>
                <a:latin typeface="Monotype Corsiva" pitchFamily="66" charset="0"/>
              </a:rPr>
              <a:t>владения культурно гигиеническими навыками у детей</a:t>
            </a:r>
            <a:r>
              <a:rPr lang="ru-RU" sz="2400" b="1" dirty="0" smtClean="0">
                <a:solidFill>
                  <a:srgbClr val="0070C0"/>
                </a:solidFill>
                <a:latin typeface="Monotype Corsiva" pitchFamily="66" charset="0"/>
              </a:rPr>
              <a:t>.</a:t>
            </a:r>
            <a:endParaRPr lang="ru-RU" sz="2400" dirty="0" smtClean="0">
              <a:solidFill>
                <a:srgbClr val="0070C0"/>
              </a:solidFill>
              <a:latin typeface="Monotype Corsiva" pitchFamily="66" charset="0"/>
            </a:endParaRPr>
          </a:p>
          <a:p>
            <a:pPr algn="ctr" eaLnBrk="1" hangingPunct="1">
              <a:spcBef>
                <a:spcPct val="20000"/>
              </a:spcBef>
            </a:pPr>
            <a:endParaRPr lang="ru-RU" sz="3200" b="1" dirty="0">
              <a:solidFill>
                <a:srgbClr val="0070C0"/>
              </a:solidFill>
              <a:latin typeface="Monotype Corsiva" pitchFamily="66" charset="0"/>
            </a:endParaRPr>
          </a:p>
        </p:txBody>
      </p:sp>
      <p:sp>
        <p:nvSpPr>
          <p:cNvPr id="20489" name="Прямоугольник 2"/>
          <p:cNvSpPr>
            <a:spLocks noChangeArrowheads="1"/>
          </p:cNvSpPr>
          <p:nvPr/>
        </p:nvSpPr>
        <p:spPr bwMode="auto">
          <a:xfrm>
            <a:off x="5534838" y="2750048"/>
            <a:ext cx="3477877" cy="2357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>
              <a:lnSpc>
                <a:spcPct val="115000"/>
              </a:lnSpc>
            </a:pPr>
            <a:r>
              <a:rPr lang="ru-RU" sz="1600" i="1" dirty="0">
                <a:solidFill>
                  <a:srgbClr val="0070C0"/>
                </a:solidFill>
                <a:latin typeface="Georgia" pitchFamily="18" charset="0"/>
                <a:cs typeface="Times New Roman" pitchFamily="18" charset="0"/>
              </a:rPr>
              <a:t>Закатаем рукава,</a:t>
            </a:r>
            <a:endParaRPr lang="ru-RU" sz="1600" i="1" dirty="0">
              <a:solidFill>
                <a:srgbClr val="0070C0"/>
              </a:solidFill>
              <a:latin typeface="Georgia" pitchFamily="18" charset="0"/>
              <a:ea typeface="Calibri" pitchFamily="34" charset="0"/>
              <a:cs typeface="Times New Roman" pitchFamily="18" charset="0"/>
            </a:endParaRPr>
          </a:p>
          <a:p>
            <a:pPr algn="ctr" eaLnBrk="1" hangingPunct="1">
              <a:lnSpc>
                <a:spcPct val="115000"/>
              </a:lnSpc>
            </a:pPr>
            <a:r>
              <a:rPr lang="ru-RU" sz="1600" i="1" dirty="0">
                <a:solidFill>
                  <a:srgbClr val="0070C0"/>
                </a:solidFill>
                <a:latin typeface="Georgia" pitchFamily="18" charset="0"/>
                <a:cs typeface="Times New Roman" pitchFamily="18" charset="0"/>
              </a:rPr>
              <a:t>Открываем кран - вода.</a:t>
            </a:r>
            <a:endParaRPr lang="ru-RU" sz="1600" i="1" dirty="0">
              <a:solidFill>
                <a:srgbClr val="0070C0"/>
              </a:solidFill>
              <a:latin typeface="Georgia" pitchFamily="18" charset="0"/>
              <a:ea typeface="Calibri" pitchFamily="34" charset="0"/>
              <a:cs typeface="Calibri" pitchFamily="34" charset="0"/>
            </a:endParaRPr>
          </a:p>
          <a:p>
            <a:pPr algn="ctr" eaLnBrk="1" hangingPunct="1">
              <a:lnSpc>
                <a:spcPct val="115000"/>
              </a:lnSpc>
            </a:pPr>
            <a:r>
              <a:rPr lang="ru-RU" sz="1600" i="1" dirty="0">
                <a:solidFill>
                  <a:srgbClr val="0070C0"/>
                </a:solidFill>
                <a:latin typeface="Georgia" pitchFamily="18" charset="0"/>
                <a:cs typeface="Times New Roman" pitchFamily="18" charset="0"/>
              </a:rPr>
              <a:t>      Моем глазки, моем щечки,</a:t>
            </a:r>
            <a:endParaRPr lang="ru-RU" sz="1600" i="1" dirty="0">
              <a:solidFill>
                <a:srgbClr val="0070C0"/>
              </a:solidFill>
              <a:latin typeface="Georgia" pitchFamily="18" charset="0"/>
              <a:ea typeface="Calibri" pitchFamily="34" charset="0"/>
              <a:cs typeface="Calibri" pitchFamily="34" charset="0"/>
            </a:endParaRPr>
          </a:p>
          <a:p>
            <a:pPr algn="ctr" eaLnBrk="1" hangingPunct="1">
              <a:lnSpc>
                <a:spcPct val="115000"/>
              </a:lnSpc>
            </a:pPr>
            <a:r>
              <a:rPr lang="ru-RU" sz="1600" i="1" dirty="0">
                <a:solidFill>
                  <a:srgbClr val="0070C0"/>
                </a:solidFill>
                <a:latin typeface="Georgia" pitchFamily="18" charset="0"/>
                <a:cs typeface="Times New Roman" pitchFamily="18" charset="0"/>
              </a:rPr>
              <a:t>Моем уши и ладошки!</a:t>
            </a:r>
          </a:p>
          <a:p>
            <a:pPr algn="ctr" eaLnBrk="1" hangingPunct="1">
              <a:lnSpc>
                <a:spcPct val="115000"/>
              </a:lnSpc>
            </a:pPr>
            <a:r>
              <a:rPr lang="ru-RU" sz="1600" i="1" dirty="0">
                <a:solidFill>
                  <a:srgbClr val="0070C0"/>
                </a:solidFill>
                <a:latin typeface="Georgia" pitchFamily="18" charset="0"/>
                <a:cs typeface="Times New Roman" pitchFamily="18" charset="0"/>
              </a:rPr>
              <a:t> Посмотрите, крошки,</a:t>
            </a:r>
          </a:p>
          <a:p>
            <a:pPr algn="ctr" eaLnBrk="1" hangingPunct="1">
              <a:lnSpc>
                <a:spcPct val="115000"/>
              </a:lnSpc>
            </a:pPr>
            <a:r>
              <a:rPr lang="ru-RU" sz="1600" i="1" dirty="0">
                <a:solidFill>
                  <a:srgbClr val="0070C0"/>
                </a:solidFill>
                <a:latin typeface="Georgia" pitchFamily="18" charset="0"/>
                <a:cs typeface="Times New Roman" pitchFamily="18" charset="0"/>
              </a:rPr>
              <a:t> На свои   ладошки.</a:t>
            </a:r>
          </a:p>
          <a:p>
            <a:pPr algn="ctr" eaLnBrk="1" hangingPunct="1">
              <a:lnSpc>
                <a:spcPct val="115000"/>
              </a:lnSpc>
            </a:pPr>
            <a:r>
              <a:rPr lang="ru-RU" sz="1600" i="1" dirty="0">
                <a:solidFill>
                  <a:srgbClr val="0070C0"/>
                </a:solidFill>
                <a:latin typeface="Georgia" pitchFamily="18" charset="0"/>
                <a:cs typeface="Times New Roman" pitchFamily="18" charset="0"/>
              </a:rPr>
              <a:t>  Ах, какие ладошки!</a:t>
            </a:r>
            <a:endParaRPr lang="ru-RU" sz="1600" i="1" dirty="0">
              <a:solidFill>
                <a:srgbClr val="0070C0"/>
              </a:solidFill>
              <a:latin typeface="Georgia" pitchFamily="18" charset="0"/>
              <a:ea typeface="Calibri" pitchFamily="34" charset="0"/>
              <a:cs typeface="Calibri" pitchFamily="34" charset="0"/>
            </a:endParaRPr>
          </a:p>
          <a:p>
            <a:pPr algn="ctr" eaLnBrk="1" hangingPunct="1">
              <a:lnSpc>
                <a:spcPct val="115000"/>
              </a:lnSpc>
            </a:pPr>
            <a:r>
              <a:rPr lang="ru-RU" sz="1600" i="1" dirty="0">
                <a:solidFill>
                  <a:srgbClr val="0070C0"/>
                </a:solidFill>
                <a:latin typeface="Georgia" pitchFamily="18" charset="0"/>
                <a:cs typeface="Times New Roman" pitchFamily="18" charset="0"/>
              </a:rPr>
              <a:t>  Чистые ладошки!</a:t>
            </a:r>
            <a:endParaRPr lang="ru-RU" sz="1600" i="1" dirty="0">
              <a:solidFill>
                <a:srgbClr val="0070C0"/>
              </a:solidFill>
              <a:latin typeface="Georgia" pitchFamily="18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2806872"/>
            <a:ext cx="4876800" cy="35814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554282" y="5140763"/>
            <a:ext cx="3490754" cy="1685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79388" algn="ctr" eaLnBrk="1" hangingPunct="1">
              <a:lnSpc>
                <a:spcPct val="115000"/>
              </a:lnSpc>
            </a:pPr>
            <a:r>
              <a:rPr lang="ru-RU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itchFamily="18" charset="0"/>
              </a:rPr>
              <a:t>Мыло-мыло, душистое мыло,</a:t>
            </a:r>
            <a:endParaRPr lang="ru-RU" i="1" dirty="0">
              <a:solidFill>
                <a:srgbClr val="002060"/>
              </a:solidFill>
              <a:latin typeface="Times New Roman" panose="02020603050405020304" pitchFamily="18" charset="0"/>
              <a:ea typeface="Calibri" pitchFamily="34" charset="0"/>
              <a:cs typeface="Times New Roman" panose="02020603050405020304" pitchFamily="18" charset="0"/>
            </a:endParaRPr>
          </a:p>
          <a:p>
            <a:pPr indent="179388" algn="ctr" eaLnBrk="1" hangingPunct="1">
              <a:lnSpc>
                <a:spcPct val="115000"/>
              </a:lnSpc>
            </a:pPr>
            <a:r>
              <a:rPr lang="ru-RU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Чисто моет, чисто стирает.</a:t>
            </a:r>
            <a:endParaRPr lang="ru-RU" i="1" dirty="0">
              <a:solidFill>
                <a:srgbClr val="002060"/>
              </a:solidFill>
              <a:latin typeface="Times New Roman" panose="02020603050405020304" pitchFamily="18" charset="0"/>
              <a:ea typeface="Calibri" pitchFamily="34" charset="0"/>
              <a:cs typeface="Times New Roman" panose="02020603050405020304" pitchFamily="18" charset="0"/>
            </a:endParaRPr>
          </a:p>
          <a:p>
            <a:pPr indent="179388" algn="ctr" eaLnBrk="1" hangingPunct="1">
              <a:lnSpc>
                <a:spcPct val="115000"/>
              </a:lnSpc>
            </a:pPr>
            <a:r>
              <a:rPr lang="ru-RU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От мыла — чистые щечки,</a:t>
            </a:r>
            <a:endParaRPr lang="ru-RU" i="1" dirty="0">
              <a:solidFill>
                <a:srgbClr val="002060"/>
              </a:solidFill>
              <a:latin typeface="Times New Roman" panose="02020603050405020304" pitchFamily="18" charset="0"/>
              <a:ea typeface="Calibri" pitchFamily="34" charset="0"/>
              <a:cs typeface="Times New Roman" panose="02020603050405020304" pitchFamily="18" charset="0"/>
            </a:endParaRPr>
          </a:p>
          <a:p>
            <a:pPr indent="179388" algn="ctr" eaLnBrk="1" hangingPunct="1">
              <a:lnSpc>
                <a:spcPct val="115000"/>
              </a:lnSpc>
            </a:pPr>
            <a:r>
              <a:rPr lang="ru-RU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Чистые ручки и чистые платочк</a:t>
            </a:r>
            <a:r>
              <a:rPr lang="ru-RU" sz="16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и!</a:t>
            </a:r>
            <a:endParaRPr lang="ru-RU" sz="1600" i="1" dirty="0">
              <a:solidFill>
                <a:srgbClr val="002060"/>
              </a:solidFill>
              <a:latin typeface="Times New Roman" panose="02020603050405020304" pitchFamily="18" charset="0"/>
              <a:ea typeface="Calibri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204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204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204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04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2048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2048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2048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2048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1560" y="2636912"/>
            <a:ext cx="335758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kern="1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Monotype Corsiva" pitchFamily="66" charset="0"/>
              </a:rPr>
              <a:t>Если носик твой сопит,</a:t>
            </a:r>
          </a:p>
          <a:p>
            <a:r>
              <a:rPr lang="ru-RU" sz="2800" b="1" kern="1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Monotype Corsiva" pitchFamily="66" charset="0"/>
              </a:rPr>
              <a:t>Значит он совсем забит.</a:t>
            </a:r>
          </a:p>
          <a:p>
            <a:r>
              <a:rPr lang="ru-RU" sz="2800" b="1" kern="1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Monotype Corsiva" pitchFamily="66" charset="0"/>
              </a:rPr>
              <a:t>Свой платочек доставай,</a:t>
            </a:r>
          </a:p>
          <a:p>
            <a:r>
              <a:rPr lang="ru-RU" sz="2800" b="1" kern="1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Monotype Corsiva" pitchFamily="66" charset="0"/>
              </a:rPr>
              <a:t>Нос получше вытирай.</a:t>
            </a:r>
            <a:endParaRPr lang="ru-RU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Monotype Corsiva" pitchFamily="66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2132856"/>
            <a:ext cx="4536504" cy="4536504"/>
          </a:xfrm>
          <a:prstGeom prst="rect">
            <a:avLst/>
          </a:prstGeom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5838" y="116632"/>
            <a:ext cx="8700657" cy="720080"/>
          </a:xfrm>
        </p:spPr>
        <p:txBody>
          <a:bodyPr/>
          <a:lstStyle/>
          <a:p>
            <a:r>
              <a:rPr lang="ru-RU" sz="3200" b="1" dirty="0" smtClean="0">
                <a:solidFill>
                  <a:srgbClr val="0070C0"/>
                </a:solidFill>
                <a:latin typeface="Monotype Corsiva" pitchFamily="66" charset="0"/>
              </a:rPr>
              <a:t>Дидактическая игра </a:t>
            </a:r>
            <a:r>
              <a:rPr lang="ru-RU" sz="3200" b="1" dirty="0">
                <a:solidFill>
                  <a:srgbClr val="0070C0"/>
                </a:solidFill>
                <a:latin typeface="Monotype Corsiva" pitchFamily="66" charset="0"/>
              </a:rPr>
              <a:t> </a:t>
            </a:r>
            <a:r>
              <a:rPr lang="ru-RU" sz="3200" b="1" dirty="0" smtClean="0">
                <a:solidFill>
                  <a:srgbClr val="0070C0"/>
                </a:solidFill>
                <a:latin typeface="Monotype Corsiva" pitchFamily="66" charset="0"/>
              </a:rPr>
              <a:t>  </a:t>
            </a:r>
            <a:r>
              <a:rPr lang="ru-RU" sz="3200" b="1" dirty="0" smtClean="0">
                <a:solidFill>
                  <a:srgbClr val="0070C0"/>
                </a:solidFill>
                <a:latin typeface="Monotype Corsiva" pitchFamily="66" charset="0"/>
              </a:rPr>
              <a:t>«</a:t>
            </a:r>
            <a:r>
              <a:rPr lang="ru-RU" sz="3200" b="1" dirty="0" smtClean="0">
                <a:solidFill>
                  <a:srgbClr val="0070C0"/>
                </a:solidFill>
                <a:latin typeface="Monotype Corsiva" pitchFamily="66" charset="0"/>
              </a:rPr>
              <a:t>У Ванюши день рождения»</a:t>
            </a:r>
            <a:endParaRPr lang="ru-RU" sz="3200" b="1" dirty="0">
              <a:solidFill>
                <a:srgbClr val="0070C0"/>
              </a:solidFill>
              <a:latin typeface="Monotype Corsiva" pitchFamily="66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35838" y="1810464"/>
            <a:ext cx="8640960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i="1" dirty="0">
                <a:solidFill>
                  <a:srgbClr val="303F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Образовательные задачи:</a:t>
            </a:r>
            <a:endParaRPr lang="ru-RU" sz="1400" dirty="0">
              <a:solidFill>
                <a:srgbClr val="303F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rgbClr val="303F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продолжать формировать умение детей действовать с предметами и игрушками в совместной игровой деятельности с воспитателем;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rgbClr val="303F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объединять в игре с куклой игровые действия несложным сюжетом;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rgbClr val="303F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продолжать учить детей передавать в игре простые бытовые ситуации, включающие ряд последовательных действий, переходить в ходе игры от одного игрового действия к другому;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rgbClr val="303F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формировать умение правильно отвечать на вопросы заданные воспитателем, правильно называть определенные предметы посуды, названия продуктов, товаров.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rgbClr val="303F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продолжать учить детей принимать игровую роль, участвовать в несложном ролевом диалоге;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rgbClr val="303F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продолжать формировать представление детей о профессии продавца, кассира, повара;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1400" dirty="0" smtClean="0">
                <a:solidFill>
                  <a:srgbClr val="303F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продолжать </a:t>
            </a:r>
            <a:r>
              <a:rPr lang="ru-RU" sz="1400" dirty="0">
                <a:solidFill>
                  <a:srgbClr val="303F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учить использовать в игре реалистические игрушки, предметы-заместители, игрушки-самоделки, воображаемые игрушки;</a:t>
            </a:r>
          </a:p>
          <a:p>
            <a:r>
              <a:rPr lang="ru-RU" sz="1400" i="1" dirty="0">
                <a:solidFill>
                  <a:srgbClr val="303F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Развивающие задачи:</a:t>
            </a:r>
            <a:endParaRPr lang="ru-RU" sz="1400" dirty="0">
              <a:solidFill>
                <a:srgbClr val="303F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rgbClr val="303F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продолжать развивать диалогическую речь детей. Словарная работа: активизация словаря: сахарница, </a:t>
            </a:r>
            <a:r>
              <a:rPr lang="ru-RU" sz="1400" dirty="0" err="1">
                <a:solidFill>
                  <a:srgbClr val="303F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салфетница</a:t>
            </a:r>
            <a:r>
              <a:rPr lang="ru-RU" sz="1400" dirty="0">
                <a:solidFill>
                  <a:srgbClr val="303F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dirty="0" err="1">
                <a:solidFill>
                  <a:srgbClr val="303F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конфетница</a:t>
            </a:r>
            <a:r>
              <a:rPr lang="ru-RU" sz="1400" dirty="0">
                <a:solidFill>
                  <a:srgbClr val="303F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dirty="0" err="1">
                <a:solidFill>
                  <a:srgbClr val="303F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тортница</a:t>
            </a:r>
            <a:r>
              <a:rPr lang="ru-RU" sz="1400" dirty="0">
                <a:solidFill>
                  <a:srgbClr val="303F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чайная ложка, блюдце;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rgbClr val="303F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ориентировку в пространстве;</a:t>
            </a:r>
          </a:p>
          <a:p>
            <a:r>
              <a:rPr lang="ru-RU" sz="1400" i="1" dirty="0">
                <a:solidFill>
                  <a:srgbClr val="303F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Воспитательные задачи:</a:t>
            </a:r>
            <a:endParaRPr lang="ru-RU" sz="1400" dirty="0">
              <a:solidFill>
                <a:srgbClr val="303F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rgbClr val="303F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воспитывать позитивное отношение к сверстнику, формировать навыки общения с партнерами по игре: отзывчивость, доброжелательность, радость от общения;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rgbClr val="303F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учить детей в ходе игры использовать элементарные правила культуры поведения в общественных местах: громко не разговаривать, не перебивать, в магазине ждать свою очередь, не заходить за прилавок, проявлять заботу к гостям, торжественно вручать подарок;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rgbClr val="303F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воспитывать умение использовать в своей речи вежливые слова: здравствуйте, пожалуйста, спасибо и </a:t>
            </a:r>
            <a:r>
              <a:rPr lang="ru-RU" sz="1400" dirty="0" err="1">
                <a:solidFill>
                  <a:srgbClr val="303F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</a:t>
            </a:r>
            <a:r>
              <a:rPr lang="ru-RU" sz="1400" dirty="0">
                <a:solidFill>
                  <a:srgbClr val="303F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400" b="0" i="0" dirty="0">
              <a:solidFill>
                <a:srgbClr val="303F5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твое">
  <a:themeElements>
    <a:clrScheme name="Стандартная">
      <a:dk1>
        <a:sysClr val="windowText" lastClr="000000"/>
      </a:dk1>
      <a:lt1>
        <a:sysClr val="window" lastClr="E1E1E1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E1E1E1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0022ACE6A852C4C442B038AD04D78EC059" ma:contentTypeVersion="0" ma:contentTypeDescription="Создание документа." ma:contentTypeScope="" ma:versionID="a9f10896b1479994c315d007428b7f64">
  <xsd:schema xmlns:xsd="http://www.w3.org/2001/XMLSchema" xmlns:p="http://schemas.microsoft.com/office/2006/metadata/properties" targetNamespace="http://schemas.microsoft.com/office/2006/metadata/properties" ma:root="true" ma:fieldsID="53974d1da0c14f073d2cc649cae9f3e6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содержимого" ma:readOnly="true"/>
        <xsd:element ref="dc:title" minOccurs="0" maxOccurs="1" ma:index="4" ma:displayName="Название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2.xml><?xml version="1.0" encoding="utf-8"?>
<p:properties xmlns:p="http://schemas.microsoft.com/office/2006/metadata/properties" xmlns:xsi="http://www.w3.org/2001/XMLSchema-instance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9185D4A-6985-4F6E-968A-9AB0EEE038D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ternal/2005/internalDocumentation"/>
  </ds:schemaRefs>
</ds:datastoreItem>
</file>

<file path=customXml/itemProps2.xml><?xml version="1.0" encoding="utf-8"?>
<ds:datastoreItem xmlns:ds="http://schemas.openxmlformats.org/officeDocument/2006/customXml" ds:itemID="{818E431F-0DAE-492F-8B76-7378D4974A35}">
  <ds:schemaRefs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C71855F0-C5E9-4294-B707-694A59AE153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твое</Template>
  <TotalTime>1533</TotalTime>
  <Words>1455</Words>
  <Application>Microsoft Office PowerPoint</Application>
  <PresentationFormat>Экран (4:3)</PresentationFormat>
  <Paragraphs>177</Paragraphs>
  <Slides>19</Slides>
  <Notes>1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6" baseType="lpstr">
      <vt:lpstr>Arial</vt:lpstr>
      <vt:lpstr>Calibri</vt:lpstr>
      <vt:lpstr>Georgia</vt:lpstr>
      <vt:lpstr>Monotype Corsiva</vt:lpstr>
      <vt:lpstr>Times New Roman</vt:lpstr>
      <vt:lpstr>Wingdings</vt:lpstr>
      <vt:lpstr>твое</vt:lpstr>
      <vt:lpstr>Презентация PowerPoint</vt:lpstr>
      <vt:lpstr>Презентация PowerPoint</vt:lpstr>
      <vt:lpstr>Актуальность проекта.</vt:lpstr>
      <vt:lpstr>Презентация PowerPoint</vt:lpstr>
      <vt:lpstr>Предварительная работа:</vt:lpstr>
      <vt:lpstr>Презентация PowerPoint</vt:lpstr>
      <vt:lpstr>Презентация PowerPoint</vt:lpstr>
      <vt:lpstr>Презентация PowerPoint</vt:lpstr>
      <vt:lpstr>Презентация PowerPoint</vt:lpstr>
      <vt:lpstr>Работа с детьми  </vt:lpstr>
      <vt:lpstr>Презентация PowerPoint</vt:lpstr>
      <vt:lpstr>Подвижная игра «Все котятки мыли лапки»</vt:lpstr>
      <vt:lpstr>Дидактическая игра: «Кукла Оля обедает»</vt:lpstr>
      <vt:lpstr>Подвижная игра: «Зайка серый умывается»</vt:lpstr>
      <vt:lpstr>Дидактическая игра «Кукла хочет спать»</vt:lpstr>
      <vt:lpstr>Дидактическая игра «Кукла проснулась»</vt:lpstr>
      <vt:lpstr>Презентация PowerPoint</vt:lpstr>
      <vt:lpstr>Презентация PowerPoint</vt:lpstr>
      <vt:lpstr>Дидактическая игра    «У Ванюши день рождения»</vt:lpstr>
    </vt:vector>
  </TitlesOfParts>
  <Company>Krokoz™ Inc.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max</dc:creator>
  <cp:lastModifiedBy>useron</cp:lastModifiedBy>
  <cp:revision>117</cp:revision>
  <cp:lastPrinted>2014-01-28T21:45:02Z</cp:lastPrinted>
  <dcterms:created xsi:type="dcterms:W3CDTF">2013-08-21T17:02:59Z</dcterms:created>
  <dcterms:modified xsi:type="dcterms:W3CDTF">2020-02-13T12:21:32Z</dcterms:modified>
</cp:coreProperties>
</file>