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86808" cy="18573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«Как обучить школьника функциональной грамотности на уроках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ИЗО»</a:t>
            </a:r>
            <a:endParaRPr lang="ru-RU" sz="36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857736"/>
            <a:ext cx="6143668" cy="20002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одготовила: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читель  изобразительного  искусства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МОУ СОШ №6 г.Надым</a:t>
            </a:r>
          </a:p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Решетниченко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Лилия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Брониславовна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2400" dirty="0"/>
          </a:p>
        </p:txBody>
      </p:sp>
      <p:pic>
        <p:nvPicPr>
          <p:cNvPr id="13316" name="Picture 4" descr="https://nashebutovo.com/wp-content/uploads/2019/09/tvorchestvo_dlya_vsrosly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472672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429684" cy="3857652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Функциональная </a:t>
            </a:r>
            <a:r>
              <a:rPr lang="ru-RU" sz="2800" u="sng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грамотно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– способность человека вступать в отношения с внешней средой, быстро адаптироваться и функционировать в ней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000636"/>
            <a:ext cx="8715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Georgia" pitchFamily="18" charset="0"/>
              </a:rPr>
              <a:t>Функционально грамотная личность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– это личность, разбирающаяся в обществе и функционирующая в согласовании с социальными ценностями, ожиданиями и увлечениями.</a:t>
            </a:r>
            <a:endParaRPr lang="ru-RU" sz="2400" b="1" dirty="0"/>
          </a:p>
        </p:txBody>
      </p:sp>
      <p:pic>
        <p:nvPicPr>
          <p:cNvPr id="14342" name="Picture 6" descr="https://avatars.mds.yandex.net/get-pdb/989257/42413734-c345-4226-8db6-01102b7bc125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28654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643998" cy="3500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 функциональной грамотностью связаны компетенции: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- способность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выбирать и использовать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различные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технологии;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- способность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видеть проблемы и 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искать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пути их решения;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- способность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</a:rPr>
              <a:t>учиться всю жизнь.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4" descr="https://www.c-family.ru/images/art-stu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429000"/>
            <a:ext cx="571504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rgbClr val="C00000"/>
                </a:solidFill>
                <a:latin typeface="Georgia" pitchFamily="18" charset="0"/>
              </a:rPr>
              <a:t>Основные </a:t>
            </a:r>
            <a:r>
              <a:rPr lang="ru-RU" sz="3200" b="1" i="1" u="sng" dirty="0" smtClean="0">
                <a:solidFill>
                  <a:srgbClr val="C00000"/>
                </a:solidFill>
                <a:latin typeface="Georgia" pitchFamily="18" charset="0"/>
              </a:rPr>
              <a:t>этапы проектно-исследовательской деятельности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1 этап:  ОРГАНИЗАЦИОННЫЙ </a:t>
            </a:r>
            <a:r>
              <a:rPr lang="ru-RU" sz="2400" b="1" u="sng" dirty="0" smtClean="0"/>
              <a:t>-</a:t>
            </a:r>
            <a:r>
              <a:rPr lang="ru-RU" sz="2400" dirty="0" smtClean="0"/>
              <a:t> определяется </a:t>
            </a:r>
            <a:r>
              <a:rPr lang="ru-RU" sz="2400" dirty="0" smtClean="0"/>
              <a:t>тематика работы и ее направление. Ставятся цель и задачи. Проводятся мотивационные </a:t>
            </a:r>
            <a:r>
              <a:rPr lang="ru-RU" sz="2400" dirty="0" smtClean="0"/>
              <a:t>занятия.</a:t>
            </a:r>
            <a:endParaRPr lang="ru-RU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500306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2 этап: ПЛАНИРОВАНИЕ (ПОДГОТОВИТЕЛЬНЫЙ</a:t>
            </a:r>
            <a:r>
              <a:rPr lang="ru-RU" sz="2400" b="1" u="sng" dirty="0" smtClean="0"/>
              <a:t>)</a:t>
            </a:r>
            <a:r>
              <a:rPr lang="ru-RU" sz="2400" dirty="0" smtClean="0"/>
              <a:t> </a:t>
            </a:r>
            <a:r>
              <a:rPr lang="ru-RU" sz="2400" dirty="0" smtClean="0"/>
              <a:t>- обсуждение </a:t>
            </a:r>
            <a:r>
              <a:rPr lang="ru-RU" sz="2400" dirty="0" smtClean="0"/>
              <a:t>и отбор идей для реализации задания. Составление плана работы и сроки его реализации. Распределение обязанностей и задач между участниками проекта. Выбор материала исполнения практической части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b="1" u="sng" dirty="0" smtClean="0"/>
              <a:t> </a:t>
            </a:r>
            <a:endParaRPr lang="ru-RU" sz="2400" b="1" u="sng" dirty="0"/>
          </a:p>
        </p:txBody>
      </p:sp>
      <p:pic>
        <p:nvPicPr>
          <p:cNvPr id="16390" name="Picture 6" descr="http://veiddshi.bel.muzkult.ru/media/2019/08/09/1263725348/foto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00570"/>
            <a:ext cx="3786215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01122" cy="34147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u="sng" dirty="0" smtClean="0">
                <a:solidFill>
                  <a:srgbClr val="002060"/>
                </a:solidFill>
                <a:effectLst/>
                <a:latin typeface="+mn-lt"/>
              </a:rPr>
              <a:t>3-й этап: </a:t>
            </a:r>
            <a:r>
              <a:rPr lang="ru-RU" sz="2700" u="sng" dirty="0" smtClean="0">
                <a:solidFill>
                  <a:srgbClr val="002060"/>
                </a:solidFill>
                <a:effectLst/>
                <a:latin typeface="+mn-lt"/>
              </a:rPr>
              <a:t>ПОИСКОВЫЙ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-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</a:rPr>
              <a:t>определяется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</a:rPr>
              <a:t>список необходимых материалов для реализации проекта. Выбираются способы сбора информации. Осуществляется поиск необходимой информации и предоставляются результаты этого поиска для коллективного обсуждения. Проводится отбор материала, необходимого в дальнейшей работе.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solidFill>
                  <a:srgbClr val="002060"/>
                </a:solidFill>
                <a:effectLst/>
                <a:latin typeface="Georgia" pitchFamily="18" charset="0"/>
              </a:rPr>
              <a:t/>
            </a:r>
            <a:br>
              <a:rPr lang="ru-RU" sz="2800" u="sng" dirty="0" smtClean="0">
                <a:solidFill>
                  <a:srgbClr val="002060"/>
                </a:solidFill>
                <a:effectLst/>
                <a:latin typeface="Georgia" pitchFamily="18" charset="0"/>
              </a:rPr>
            </a:br>
            <a:endParaRPr lang="ru-RU" sz="2800" u="sng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928934"/>
            <a:ext cx="8643998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4-й этап:</a:t>
            </a:r>
            <a:r>
              <a:rPr lang="ru-RU" sz="2400" b="1" u="sng" dirty="0" smtClean="0">
                <a:solidFill>
                  <a:srgbClr val="002060"/>
                </a:solidFill>
              </a:rPr>
              <a:t> </a:t>
            </a:r>
            <a:r>
              <a:rPr lang="ru-RU" sz="2400" b="1" u="sng" dirty="0" smtClean="0">
                <a:solidFill>
                  <a:srgbClr val="002060"/>
                </a:solidFill>
              </a:rPr>
              <a:t>ЭСКИЗНЫЙ (МАКЕТНЫЙ)</a:t>
            </a:r>
            <a:r>
              <a:rPr lang="ru-RU" sz="2400" dirty="0" smtClean="0"/>
              <a:t> </a:t>
            </a:r>
            <a:r>
              <a:rPr lang="ru-RU" sz="2400" dirty="0" smtClean="0"/>
              <a:t>- на </a:t>
            </a:r>
            <a:r>
              <a:rPr lang="ru-RU" sz="2400" dirty="0" smtClean="0"/>
              <a:t>этом этапе учащиеся занимаются созданием макета будущей работы. Проводится просмотр предложенных учащимися решений. Совместно, педагог и учащиеся, отбирают вариант для реализации практической части.</a:t>
            </a:r>
          </a:p>
          <a:p>
            <a:pPr algn="l"/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https://avatars.mds.yandex.net/get-altay/1363018/2a00000164f0e036f14f44454000c6740470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357694"/>
            <a:ext cx="357190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122" cy="25574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u="sng" dirty="0" smtClean="0">
                <a:solidFill>
                  <a:srgbClr val="002060"/>
                </a:solidFill>
                <a:effectLst/>
                <a:latin typeface="+mn-lt"/>
              </a:rPr>
              <a:t>5-й этап: </a:t>
            </a:r>
            <a:r>
              <a:rPr lang="ru-RU" sz="2700" u="sng" dirty="0" smtClean="0">
                <a:solidFill>
                  <a:srgbClr val="002060"/>
                </a:solidFill>
                <a:effectLst/>
                <a:latin typeface="+mn-lt"/>
              </a:rPr>
              <a:t>ПРАКТИЧЕСКИЙ (ПРОДУКТ)</a:t>
            </a:r>
            <a:r>
              <a:rPr lang="ru-RU" sz="2700" dirty="0" smtClean="0"/>
              <a:t>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</a:rPr>
              <a:t>- здесь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</a:rPr>
              <a:t>вся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</a:rPr>
              <a:t>работа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</a:rPr>
              <a:t>воплощается в реальное создание продукта проекта. У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</a:rPr>
              <a:t>чащиеся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+mn-lt"/>
              </a:rPr>
              <a:t>получают практические навыки работы, формируются универсальные учебные действия.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u="sng" dirty="0" smtClean="0">
                <a:solidFill>
                  <a:srgbClr val="002060"/>
                </a:solidFill>
                <a:latin typeface="+mn-lt"/>
              </a:rPr>
            </a:br>
            <a:endParaRPr lang="ru-RU" sz="2400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8429684" cy="2286016"/>
          </a:xfrm>
        </p:spPr>
        <p:txBody>
          <a:bodyPr>
            <a:normAutofit fontScale="92500"/>
          </a:bodyPr>
          <a:lstStyle/>
          <a:p>
            <a:pPr lvl="0" algn="l"/>
            <a:r>
              <a:rPr lang="ru-RU" sz="2400" b="1" dirty="0" smtClean="0">
                <a:solidFill>
                  <a:srgbClr val="002060"/>
                </a:solidFill>
              </a:rPr>
              <a:t>6-й этап: </a:t>
            </a:r>
            <a:r>
              <a:rPr lang="ru-RU" sz="2400" b="1" u="sng" dirty="0" smtClean="0">
                <a:solidFill>
                  <a:srgbClr val="002060"/>
                </a:solidFill>
              </a:rPr>
              <a:t>ИТОГОВЫЙ (ПРЕЗЕНТАЦИЯ</a:t>
            </a:r>
            <a:r>
              <a:rPr lang="ru-RU" b="1" u="sng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 после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выполнения практической работы проводится презентация конечного продукта. На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обобщающем  уроке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идет презентация общего проекта, который готовила группа координаторов. Темы индивидуальных исследований групп подбирались исходя из темы проекта, его целей и задач.</a:t>
            </a:r>
            <a:endParaRPr lang="ru-RU" dirty="0" smtClean="0">
              <a:cs typeface="Arial" pitchFamily="34" charset="0"/>
            </a:endParaRPr>
          </a:p>
          <a:p>
            <a:pPr algn="l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413" name="Picture 5" descr="https://st2.depositphotos.com/1041543/12099/i/950/depositphotos_120993912-stock-photo-child-paints-a-picture-o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7" y="4429132"/>
            <a:ext cx="371477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072494" cy="2143140"/>
          </a:xfrm>
        </p:spPr>
        <p:txBody>
          <a:bodyPr>
            <a:normAutofit/>
          </a:bodyPr>
          <a:lstStyle/>
          <a:p>
            <a:pPr algn="l"/>
            <a:r>
              <a:rPr lang="ru-RU" sz="2400" u="sng" dirty="0" smtClean="0">
                <a:solidFill>
                  <a:srgbClr val="002060"/>
                </a:solidFill>
                <a:effectLst/>
                <a:latin typeface="+mn-lt"/>
              </a:rPr>
              <a:t>7-й этап: </a:t>
            </a:r>
            <a:r>
              <a:rPr lang="ru-RU" sz="2400" u="sng" dirty="0" smtClean="0">
                <a:solidFill>
                  <a:srgbClr val="002060"/>
                </a:solidFill>
                <a:effectLst/>
                <a:latin typeface="+mn-lt"/>
              </a:rPr>
              <a:t>АНАЛИТИЧЕСКИЙ. -</a:t>
            </a:r>
            <a:r>
              <a:rPr lang="ru-RU" sz="2400" b="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0" u="sng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п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роводятся 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занятия обобщающего характера. Проводится самоанализ работы учащимися. Обсуждаются достоинства и недостатки проделанной работы.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u="sng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9462" name="Picture 6" descr="http://www.ni-centr.ru/wp-content/uploads/2019/11/big-64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0"/>
            <a:ext cx="5636018" cy="3759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149</Words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«Как обучить школьника функциональной грамотности на уроках ИЗО»</vt:lpstr>
      <vt:lpstr>Функциональная грамотность – способность человека вступать в отношения с внешней средой, быстро адаптироваться и функционировать в ней.       </vt:lpstr>
      <vt:lpstr>С функциональной грамотностью связаны компетенции: - способность выбирать и использовать  различные технологии; - способность видеть проблемы и  искать пути их решения; - способность учиться всю жизнь. </vt:lpstr>
      <vt:lpstr>Основные этапы проектно-исследовательской деятельности</vt:lpstr>
      <vt:lpstr>3-й этап: ПОИСКОВЫЙ - определяется список необходимых материалов для реализации проекта. Выбираются способы сбора информации. Осуществляется поиск необходимой информации и предоставляются результаты этого поиска для коллективного обсуждения. Проводится отбор материала, необходимого в дальнейшей работе.  </vt:lpstr>
      <vt:lpstr>5-й этап: ПРАКТИЧЕСКИЙ (ПРОДУКТ) - здесь вся работа воплощается в реальное создание продукта проекта. Учащиеся получают практические навыки работы, формируются универсальные учебные действия.  </vt:lpstr>
      <vt:lpstr>7-й этап: АНАЛИТИЧЕСКИЙ. - проводятся занятия обобщающего характера. Проводится самоанализ работы учащимися. Обсуждаются достоинства и недостатки проделанной работы.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обучить школьника функциональной грамотности на уроках ИЗО»</dc:title>
  <dc:creator>Пользователь</dc:creator>
  <cp:lastModifiedBy>Пользователь</cp:lastModifiedBy>
  <cp:revision>22</cp:revision>
  <dcterms:created xsi:type="dcterms:W3CDTF">2020-02-27T18:27:19Z</dcterms:created>
  <dcterms:modified xsi:type="dcterms:W3CDTF">2020-02-27T20:54:01Z</dcterms:modified>
</cp:coreProperties>
</file>