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79" r:id="rId6"/>
    <p:sldId id="277" r:id="rId7"/>
    <p:sldId id="263" r:id="rId8"/>
    <p:sldId id="264" r:id="rId9"/>
    <p:sldId id="269" r:id="rId10"/>
    <p:sldId id="268" r:id="rId11"/>
    <p:sldId id="272" r:id="rId12"/>
    <p:sldId id="275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00400"/>
            <a:ext cx="4286280" cy="272893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Из опыта </a:t>
            </a:r>
            <a:r>
              <a:rPr lang="ru-RU" sz="1800" b="1" dirty="0" smtClean="0">
                <a:solidFill>
                  <a:srgbClr val="002060"/>
                </a:solidFill>
              </a:rPr>
              <a:t>работы учителя  </a:t>
            </a:r>
            <a:r>
              <a:rPr lang="ru-RU" sz="1800" b="1" dirty="0" smtClean="0">
                <a:solidFill>
                  <a:srgbClr val="002060"/>
                </a:solidFill>
              </a:rPr>
              <a:t>начальных классов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МАОУ </a:t>
            </a:r>
            <a:r>
              <a:rPr lang="ru-RU" sz="1800" b="1" dirty="0" smtClean="0">
                <a:solidFill>
                  <a:srgbClr val="002060"/>
                </a:solidFill>
              </a:rPr>
              <a:t>СОШ </a:t>
            </a:r>
            <a:r>
              <a:rPr lang="ru-RU" sz="1800" b="1" dirty="0" smtClean="0">
                <a:solidFill>
                  <a:srgbClr val="002060"/>
                </a:solidFill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 err="1" smtClean="0">
                <a:solidFill>
                  <a:srgbClr val="002060"/>
                </a:solidFill>
              </a:rPr>
              <a:t>Аксы-Барлык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1800" b="1" dirty="0" err="1" smtClean="0">
                <a:solidFill>
                  <a:srgbClr val="002060"/>
                </a:solidFill>
              </a:rPr>
              <a:t>Ооржак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Чойганы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Чарлыковны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229600" cy="392909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«Проектная деятельность как эффективная форма работы с </a:t>
            </a:r>
            <a:r>
              <a:rPr lang="ru-RU" sz="3600" b="1" dirty="0" smtClean="0">
                <a:solidFill>
                  <a:srgbClr val="002060"/>
                </a:solidFill>
              </a:rPr>
              <a:t>родителями младших школьников»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952816" cy="321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Индивидуальные рисуночные проекты учащихся 1 класса в акции «Дорога и мы».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Сентябрь </a:t>
            </a:r>
            <a:r>
              <a:rPr lang="ru-RU" sz="2800" b="1" dirty="0" smtClean="0">
                <a:solidFill>
                  <a:srgbClr val="002060"/>
                </a:solidFill>
              </a:rPr>
              <a:t>2016 </a:t>
            </a:r>
            <a:r>
              <a:rPr lang="ru-RU" sz="2800" b="1" dirty="0" smtClean="0">
                <a:solidFill>
                  <a:srgbClr val="002060"/>
                </a:solidFill>
              </a:rPr>
              <a:t>года.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2014 чылдын 1 клазы\фото 2014 года\фото 1\фото01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381380" cy="2276476"/>
          </a:xfrm>
          <a:prstGeom prst="rect">
            <a:avLst/>
          </a:prstGeom>
          <a:noFill/>
        </p:spPr>
      </p:pic>
      <p:pic>
        <p:nvPicPr>
          <p:cNvPr id="3075" name="Picture 3" descr="D:\2014 чылдын 1 клазы\фото 2014 года\фото 1\фото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3805230" cy="2571768"/>
          </a:xfrm>
          <a:prstGeom prst="rect">
            <a:avLst/>
          </a:prstGeom>
          <a:noFill/>
        </p:spPr>
      </p:pic>
      <p:pic>
        <p:nvPicPr>
          <p:cNvPr id="3076" name="Picture 4" descr="D:\2014 чылдын 1 клазы\фото 2014 года\фото 1\фото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876"/>
            <a:ext cx="2400304" cy="3081342"/>
          </a:xfrm>
          <a:prstGeom prst="rect">
            <a:avLst/>
          </a:prstGeom>
          <a:noFill/>
        </p:spPr>
      </p:pic>
      <p:pic>
        <p:nvPicPr>
          <p:cNvPr id="3077" name="Picture 5" descr="D:\2014 чылдын 1 клазы\фото 2014 года\фото 1\фото0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4"/>
            <a:ext cx="416242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Проект классного часа с отцами 1 класса по теме «</a:t>
            </a:r>
            <a:r>
              <a:rPr lang="ru-RU" sz="2800" b="1" dirty="0" err="1" smtClean="0">
                <a:solidFill>
                  <a:srgbClr val="002060"/>
                </a:solidFill>
              </a:rPr>
              <a:t>Че-ве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оолдар</a:t>
            </a:r>
            <a:r>
              <a:rPr lang="ru-RU" sz="2800" b="1" dirty="0" smtClean="0">
                <a:solidFill>
                  <a:srgbClr val="002060"/>
                </a:solidFill>
              </a:rPr>
              <a:t>!». Из краткого отчёта работы класса.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38" y="2428868"/>
            <a:ext cx="4805362" cy="3643338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1500175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мальчишки первоклассники – бравые ребята!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428868"/>
            <a:ext cx="407196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59" y="4786322"/>
            <a:ext cx="6400800" cy="176687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 слышать поздравления нашего родителя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Хомушку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Андрея Антоновича с днём отцов и победивших в игре мальчиков класса.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28604"/>
            <a:ext cx="6400800" cy="4429156"/>
          </a:xfrm>
        </p:spPr>
      </p:pic>
    </p:spTree>
    <p:extLst>
      <p:ext uri="{BB962C8B-B14F-4D97-AF65-F5344CB8AC3E}">
        <p14:creationId xmlns="" xmlns:p14="http://schemas.microsoft.com/office/powerpoint/2010/main" val="8240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исследования родника около школы.  Зима </a:t>
            </a:r>
            <a:r>
              <a:rPr lang="ru-RU" b="1" dirty="0" smtClean="0">
                <a:solidFill>
                  <a:srgbClr val="FF0000"/>
                </a:solidFill>
              </a:rPr>
              <a:t>2017 </a:t>
            </a:r>
            <a:r>
              <a:rPr lang="ru-RU" b="1" dirty="0" smtClean="0">
                <a:solidFill>
                  <a:srgbClr val="FF0000"/>
                </a:solidFill>
              </a:rPr>
              <a:t>года.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прогулка\20140225_1714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786346" cy="3214710"/>
          </a:xfrm>
          <a:prstGeom prst="rect">
            <a:avLst/>
          </a:prstGeom>
          <a:noFill/>
        </p:spPr>
      </p:pic>
      <p:pic>
        <p:nvPicPr>
          <p:cNvPr id="5123" name="Picture 3" descr="D:\прогулка\20140225_171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643338" cy="2357454"/>
          </a:xfrm>
          <a:prstGeom prst="rect">
            <a:avLst/>
          </a:prstGeom>
          <a:noFill/>
        </p:spPr>
      </p:pic>
      <p:pic>
        <p:nvPicPr>
          <p:cNvPr id="5124" name="Picture 4" descr="D:\прогулка\20140225_171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2714644" cy="2000224"/>
          </a:xfrm>
          <a:prstGeom prst="rect">
            <a:avLst/>
          </a:prstGeom>
          <a:noFill/>
        </p:spPr>
      </p:pic>
      <p:pic>
        <p:nvPicPr>
          <p:cNvPr id="7" name="Picture 2" descr="D:\прогулка\20140225_171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857628"/>
            <a:ext cx="3214710" cy="2376486"/>
          </a:xfrm>
          <a:prstGeom prst="rect">
            <a:avLst/>
          </a:prstGeom>
          <a:noFill/>
        </p:spPr>
      </p:pic>
      <p:pic>
        <p:nvPicPr>
          <p:cNvPr id="8" name="Picture 3" descr="D:\прогулка\20140225_1715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572008"/>
            <a:ext cx="234790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Победители </a:t>
            </a:r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азвивающей </a:t>
            </a:r>
            <a:r>
              <a:rPr lang="ru-RU" sz="2400" b="1" dirty="0" smtClean="0">
                <a:solidFill>
                  <a:srgbClr val="002060"/>
                </a:solidFill>
              </a:rPr>
              <a:t>олимпиады </a:t>
            </a:r>
            <a:r>
              <a:rPr lang="ru-RU" sz="2400" b="1" dirty="0" smtClean="0">
                <a:solidFill>
                  <a:srgbClr val="002060"/>
                </a:solidFill>
              </a:rPr>
              <a:t>среди 2-4 младших </a:t>
            </a:r>
            <a:r>
              <a:rPr lang="ru-RU" sz="2400" b="1" dirty="0" smtClean="0">
                <a:solidFill>
                  <a:srgbClr val="002060"/>
                </a:solidFill>
              </a:rPr>
              <a:t>школьников </a:t>
            </a:r>
            <a:r>
              <a:rPr lang="ru-RU" sz="2400" b="1" dirty="0" err="1" smtClean="0">
                <a:solidFill>
                  <a:srgbClr val="002060"/>
                </a:solidFill>
              </a:rPr>
              <a:t>кожууна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	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олимпиада\20140315_1639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06146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Краткий вывод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600" b="1" dirty="0" smtClean="0">
                <a:solidFill>
                  <a:srgbClr val="002060"/>
                </a:solidFill>
              </a:rPr>
              <a:t>Работая вместе с детьми над проектом, родители больше времени проводят с детьми. Они становятся ближе к ним, лучше понимают проблемы своих детей.</a:t>
            </a: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64807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Роль родителей в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329642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	Чтобы организовать учебно-воспитательный процесс глубже, шире, необходимо участие не только учеников и учителя, но и их родителей. </a:t>
            </a:r>
            <a:r>
              <a:rPr lang="ru-RU" dirty="0" smtClean="0"/>
              <a:t>Подключение </a:t>
            </a:r>
            <a:r>
              <a:rPr lang="ru-RU" dirty="0" smtClean="0"/>
              <a:t>родителей обусловлено несколькими причинами: во-первых, в силу своих возрастных особенностей учащиеся далеко не сразу обнаруживают способность быть абсолютно самостоятельными на всех этапах выполнения проектов, многие испытывают трудности в организационных, оформительских и технических вопросах. Во-вторых, объединение в совместном творческом процессе не только детей и педагога, но также и родителей особенно важно в ситуации широко распространённого сейчас дефицита внутрисемейного общения. В-третьих, существует разновидность семейных проектов, обладающих огромным развивающим потенциалом, и для их осуществления участие родителей просто необходимо.</a:t>
            </a:r>
          </a:p>
          <a:p>
            <a:endParaRPr lang="ru-RU" dirty="0"/>
          </a:p>
        </p:txBody>
      </p:sp>
      <p:pic>
        <p:nvPicPr>
          <p:cNvPr id="4" name="Picture 2" descr="C:\Documents and Settings\Пользователь\Мои документы\Наша семья\Последний звонок 2011\P24-05-11_11.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225964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4042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92696"/>
            <a:ext cx="8329642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Основная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 привлечения родителей к проектной деятельности детей – сотрудничество, содействие, партнёрство с собственным ребёнком. </a:t>
            </a:r>
          </a:p>
          <a:p>
            <a:r>
              <a:rPr lang="ru-RU" dirty="0" smtClean="0"/>
              <a:t>Наряду с привычными формами работы с родителями (родительские собрания, индивидуальные и групповые беседы и консультации со специалистами, родительский клуб, информационные стенды и совместное оформление класса и т.п.) ведется постоянный поиск новых видов совместной работы, стимулирующих участие родителей в жизни школьников. </a:t>
            </a:r>
          </a:p>
          <a:p>
            <a:endParaRPr lang="ru-RU" dirty="0"/>
          </a:p>
        </p:txBody>
      </p:sp>
      <p:pic>
        <p:nvPicPr>
          <p:cNvPr id="4" name="Picture 2" descr="C:\Documents and Settings\Пользователь\Мои документы\Наша семья\Фото семьи\Фото класса\P29-01-11_14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2880320" cy="18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Из опыта практической работы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19256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сентябре </a:t>
            </a:r>
            <a:r>
              <a:rPr lang="ru-RU" dirty="0" smtClean="0">
                <a:solidFill>
                  <a:srgbClr val="002060"/>
                </a:solidFill>
              </a:rPr>
              <a:t>2016 </a:t>
            </a:r>
            <a:r>
              <a:rPr lang="ru-RU" dirty="0" smtClean="0">
                <a:solidFill>
                  <a:srgbClr val="002060"/>
                </a:solidFill>
              </a:rPr>
              <a:t>года дети с родителями разработали творческий мини-проекты  </a:t>
            </a:r>
            <a:r>
              <a:rPr lang="ru-RU" b="1" dirty="0" smtClean="0">
                <a:solidFill>
                  <a:srgbClr val="002060"/>
                </a:solidFill>
              </a:rPr>
              <a:t>«Золотая </a:t>
            </a:r>
            <a:r>
              <a:rPr lang="ru-RU" b="1" dirty="0" smtClean="0">
                <a:solidFill>
                  <a:srgbClr val="002060"/>
                </a:solidFill>
              </a:rPr>
              <a:t>осень-2016», </a:t>
            </a:r>
            <a:r>
              <a:rPr lang="ru-RU" b="1" dirty="0" smtClean="0">
                <a:solidFill>
                  <a:srgbClr val="002060"/>
                </a:solidFill>
              </a:rPr>
              <a:t>«Моя семья», «Наше село».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Результат этого проекта, направленного на развитие коммуникативных способностей учащихся, формирование сплоченного коллектива детей и родителей, был успешно представлен в виде презентаций.</a:t>
            </a:r>
          </a:p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В октябре </a:t>
            </a:r>
            <a:r>
              <a:rPr lang="ru-RU" dirty="0" smtClean="0">
                <a:solidFill>
                  <a:srgbClr val="0070C0"/>
                </a:solidFill>
              </a:rPr>
              <a:t>2016 </a:t>
            </a:r>
            <a:r>
              <a:rPr lang="ru-RU" dirty="0" smtClean="0">
                <a:solidFill>
                  <a:srgbClr val="0070C0"/>
                </a:solidFill>
              </a:rPr>
              <a:t>года разработали групповой проект </a:t>
            </a:r>
            <a:r>
              <a:rPr lang="ru-RU" b="1" dirty="0" smtClean="0">
                <a:solidFill>
                  <a:srgbClr val="0070C0"/>
                </a:solidFill>
              </a:rPr>
              <a:t>«Тыва </a:t>
            </a:r>
            <a:r>
              <a:rPr lang="ru-RU" b="1" dirty="0" err="1" smtClean="0">
                <a:solidFill>
                  <a:srgbClr val="0070C0"/>
                </a:solidFill>
              </a:rPr>
              <a:t>тоолдар</a:t>
            </a:r>
            <a:r>
              <a:rPr lang="ru-RU" b="1" dirty="0" smtClean="0">
                <a:solidFill>
                  <a:srgbClr val="0070C0"/>
                </a:solidFill>
              </a:rPr>
              <a:t>». </a:t>
            </a:r>
            <a:r>
              <a:rPr lang="ru-RU" dirty="0" smtClean="0">
                <a:solidFill>
                  <a:srgbClr val="0070C0"/>
                </a:solidFill>
              </a:rPr>
              <a:t>Каждый внёс свой посильный вклад в общее дело. Показали тувинскую народную сказку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Кымыскаяк</a:t>
            </a:r>
            <a:r>
              <a:rPr lang="ru-RU" b="1" dirty="0" smtClean="0">
                <a:solidFill>
                  <a:srgbClr val="0070C0"/>
                </a:solidFill>
              </a:rPr>
              <a:t> биле </a:t>
            </a:r>
            <a:r>
              <a:rPr lang="ru-RU" b="1" dirty="0" err="1" smtClean="0">
                <a:solidFill>
                  <a:srgbClr val="0070C0"/>
                </a:solidFill>
              </a:rPr>
              <a:t>Анайжыгаш</a:t>
            </a:r>
            <a:r>
              <a:rPr lang="ru-RU" b="1" dirty="0" smtClean="0">
                <a:solidFill>
                  <a:srgbClr val="0070C0"/>
                </a:solidFill>
              </a:rPr>
              <a:t>». </a:t>
            </a:r>
            <a:r>
              <a:rPr lang="ru-RU" dirty="0" smtClean="0">
                <a:solidFill>
                  <a:srgbClr val="0070C0"/>
                </a:solidFill>
              </a:rPr>
              <a:t>Участвовали в конкурсе среди 1-4 классов школы и заняли первое место. 	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dirty="0" smtClean="0">
                <a:solidFill>
                  <a:srgbClr val="0070C0"/>
                </a:solidFill>
              </a:rPr>
              <a:t>Родители </a:t>
            </a:r>
            <a:r>
              <a:rPr lang="ru-RU" dirty="0" smtClean="0">
                <a:solidFill>
                  <a:srgbClr val="0070C0"/>
                </a:solidFill>
              </a:rPr>
              <a:t>класса помогали разучивать тексты героев сказки и приготовили сказочные маски для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классного часа «Золотая осень». 1 класс </a:t>
            </a:r>
            <a:r>
              <a:rPr lang="ru-RU" b="1" dirty="0" smtClean="0">
                <a:solidFill>
                  <a:srgbClr val="0070C0"/>
                </a:solidFill>
              </a:rPr>
              <a:t>2016 </a:t>
            </a:r>
            <a:r>
              <a:rPr lang="ru-RU" b="1" dirty="0" smtClean="0">
                <a:solidFill>
                  <a:srgbClr val="0070C0"/>
                </a:solidFill>
              </a:rPr>
              <a:t>года.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2014 чылдын 1 клазы\фото 2014 года\фото 1\фото01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572032" cy="3214710"/>
          </a:xfrm>
          <a:prstGeom prst="rect">
            <a:avLst/>
          </a:prstGeom>
          <a:noFill/>
        </p:spPr>
      </p:pic>
      <p:pic>
        <p:nvPicPr>
          <p:cNvPr id="1027" name="Picture 3" descr="D:\2014 чылдын 1 клазы\фото 2014 года\фото 1\фото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3009904" cy="2614618"/>
          </a:xfrm>
          <a:prstGeom prst="rect">
            <a:avLst/>
          </a:prstGeom>
          <a:noFill/>
        </p:spPr>
      </p:pic>
      <p:pic>
        <p:nvPicPr>
          <p:cNvPr id="1028" name="Picture 4" descr="D:\2014 чылдын 1 клазы\фото 2014 года\фото 1\фото0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786190"/>
            <a:ext cx="3224218" cy="2471742"/>
          </a:xfrm>
          <a:prstGeom prst="rect">
            <a:avLst/>
          </a:prstGeom>
          <a:noFill/>
        </p:spPr>
      </p:pic>
      <p:pic>
        <p:nvPicPr>
          <p:cNvPr id="1029" name="Picture 5" descr="D:\2014 чылдын 1 клазы\фото 2014 года\фото 1\фото0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2571768" cy="2000264"/>
          </a:xfrm>
          <a:prstGeom prst="rect">
            <a:avLst/>
          </a:prstGeom>
          <a:noFill/>
        </p:spPr>
      </p:pic>
      <p:pic>
        <p:nvPicPr>
          <p:cNvPr id="1030" name="Picture 6" descr="D:\2014 чылдын 1 клазы\фото 2014 года\фото 1\фото01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857760"/>
            <a:ext cx="2509838" cy="161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 «Тыва </a:t>
            </a:r>
            <a:r>
              <a:rPr lang="ru-RU" b="1" dirty="0" err="1" smtClean="0">
                <a:solidFill>
                  <a:srgbClr val="FF0000"/>
                </a:solidFill>
              </a:rPr>
              <a:t>тоолдар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2014 чылдын 1 клазы\фото 2014 года\фото 1\фотографии осени 2014\фото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645750" cy="4793871"/>
          </a:xfrm>
          <a:prstGeom prst="rect">
            <a:avLst/>
          </a:prstGeom>
          <a:noFill/>
        </p:spPr>
      </p:pic>
      <p:pic>
        <p:nvPicPr>
          <p:cNvPr id="2053" name="Picture 5" descr="D:\2014 чылдын 1 клазы\фото 2014 года\фото 1\фотографии осени 2014\фото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904392" cy="336385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7772400" cy="50196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ноябре с родителями провели классный проект «</a:t>
            </a:r>
            <a:r>
              <a:rPr lang="ru-RU" b="1" dirty="0" err="1" smtClean="0">
                <a:solidFill>
                  <a:srgbClr val="0070C0"/>
                </a:solidFill>
              </a:rPr>
              <a:t>Че-ве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оолдар</a:t>
            </a:r>
            <a:r>
              <a:rPr lang="ru-RU" b="1" dirty="0" smtClean="0">
                <a:solidFill>
                  <a:srgbClr val="0070C0"/>
                </a:solidFill>
              </a:rPr>
              <a:t>!», </a:t>
            </a:r>
            <a:r>
              <a:rPr lang="ru-RU" dirty="0" smtClean="0">
                <a:solidFill>
                  <a:srgbClr val="0070C0"/>
                </a:solidFill>
              </a:rPr>
              <a:t>направленный на нравственное развитие личности мальчиков класса. В классном </a:t>
            </a:r>
            <a:r>
              <a:rPr lang="ru-RU" dirty="0" smtClean="0">
                <a:solidFill>
                  <a:srgbClr val="0070C0"/>
                </a:solidFill>
              </a:rPr>
              <a:t>часу  </a:t>
            </a:r>
            <a:r>
              <a:rPr lang="ru-RU" dirty="0" smtClean="0">
                <a:solidFill>
                  <a:srgbClr val="0070C0"/>
                </a:solidFill>
              </a:rPr>
              <a:t>участвовали отцы учащихся класса.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декабре </a:t>
            </a:r>
            <a:r>
              <a:rPr lang="ru-RU" dirty="0" smtClean="0">
                <a:solidFill>
                  <a:srgbClr val="002060"/>
                </a:solidFill>
              </a:rPr>
              <a:t>2016 </a:t>
            </a:r>
            <a:r>
              <a:rPr lang="ru-RU" dirty="0" smtClean="0">
                <a:solidFill>
                  <a:srgbClr val="002060"/>
                </a:solidFill>
              </a:rPr>
              <a:t>года готовили коллективный проект. Дети готовили гирлянды, ёлочные игрушки. Неоценимую помощь детям оказали родители: вместе с детьми готовили дома костюмы, маски, оформление для зала, выполняли совместные поделки, рисовали рисунки, придумывали различные задания для заключительного праздника. Презентация данного проекта прошла в виде классного часа по теме </a:t>
            </a:r>
            <a:r>
              <a:rPr lang="ru-RU" b="1" dirty="0" smtClean="0">
                <a:solidFill>
                  <a:srgbClr val="002060"/>
                </a:solidFill>
              </a:rPr>
              <a:t>«Мы празднуем Новый год».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494825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 января по март месяцы ученики самостоятельного готовили мини-проекты о домашних животных.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предыдущих классах успешно проводились индивидуальные исследовательские и конкурсные мини-проекты в классе. Учащиеся 4 класса всегда хорошо участвовали в различных проектных работах класса, школы и </a:t>
            </a:r>
            <a:r>
              <a:rPr lang="ru-RU" dirty="0" err="1" smtClean="0">
                <a:solidFill>
                  <a:srgbClr val="002060"/>
                </a:solidFill>
              </a:rPr>
              <a:t>кожууна</a:t>
            </a:r>
            <a:r>
              <a:rPr lang="ru-RU" dirty="0" smtClean="0">
                <a:solidFill>
                  <a:srgbClr val="002060"/>
                </a:solidFill>
              </a:rPr>
              <a:t>. Неоднократно награждались грамотами за свои успехи.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Проект «Школьная библиотека». Октябрь </a:t>
            </a:r>
            <a:r>
              <a:rPr lang="ru-RU" sz="2800" b="1" dirty="0" smtClean="0">
                <a:solidFill>
                  <a:srgbClr val="002060"/>
                </a:solidFill>
              </a:rPr>
              <a:t>2016 </a:t>
            </a:r>
            <a:r>
              <a:rPr lang="ru-RU" sz="2800" b="1" dirty="0" smtClean="0">
                <a:solidFill>
                  <a:srgbClr val="002060"/>
                </a:solidFill>
              </a:rPr>
              <a:t>года. Мы стали читателями.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2014 чылдын 1 клазы\фото 2014 года\Фотогр\фото02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233922" cy="3214710"/>
          </a:xfrm>
          <a:prstGeom prst="rect">
            <a:avLst/>
          </a:prstGeom>
          <a:noFill/>
        </p:spPr>
      </p:pic>
      <p:pic>
        <p:nvPicPr>
          <p:cNvPr id="5" name="Picture 2" descr="D:\2014 чылдын 1 клазы\фото 2014 года\фото 1\фотографии осени 2014\фото0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71918"/>
            <a:ext cx="4095760" cy="2786082"/>
          </a:xfrm>
          <a:prstGeom prst="rect">
            <a:avLst/>
          </a:prstGeom>
          <a:noFill/>
        </p:spPr>
      </p:pic>
      <p:pic>
        <p:nvPicPr>
          <p:cNvPr id="4099" name="Picture 3" descr="D:\2014 чылдын 1 клазы\фото 2014 года\Фотогр\фото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298"/>
            <a:ext cx="4305296" cy="308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142</TotalTime>
  <Words>364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«Проектная деятельность как эффективная форма работы с родителями младших школьников» </vt:lpstr>
      <vt:lpstr>Роль родителей в проектной деятельности</vt:lpstr>
      <vt:lpstr>Слайд 3</vt:lpstr>
      <vt:lpstr>Из опыта практической работы</vt:lpstr>
      <vt:lpstr>Проект классного часа «Золотая осень». 1 класс 2016 года.</vt:lpstr>
      <vt:lpstr>Проект «Тыва тоолдар»  </vt:lpstr>
      <vt:lpstr>Слайд 7</vt:lpstr>
      <vt:lpstr>Слайд 8</vt:lpstr>
      <vt:lpstr>Проект «Школьная библиотека». Октябрь 2016 года. Мы стали читателями.</vt:lpstr>
      <vt:lpstr>Индивидуальные рисуночные проекты учащихся 1 класса в акции «Дорога и мы».  Сентябрь 2016 года.</vt:lpstr>
      <vt:lpstr>Проект классного часа с отцами 1 класса по теме «Че-ве, оолдар!». Из краткого отчёта работы класса.</vt:lpstr>
      <vt:lpstr>Приятно слышать поздравления нашего родителя Хомушку Андрея Антоновича с днём отцов и победивших в игре мальчиков класса.</vt:lpstr>
      <vt:lpstr>Проект исследования родника около школы.  Зима 2017 года.</vt:lpstr>
      <vt:lpstr> Победители Развивающей олимпиады среди 2-4 младших школьников кожууна   </vt:lpstr>
      <vt:lpstr>Краткий вывод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эффективной  работы с родителями  учителя начальных классов </dc:title>
  <dc:creator>Администратор</dc:creator>
  <cp:lastModifiedBy>User</cp:lastModifiedBy>
  <cp:revision>99</cp:revision>
  <dcterms:created xsi:type="dcterms:W3CDTF">2015-04-14T09:58:48Z</dcterms:created>
  <dcterms:modified xsi:type="dcterms:W3CDTF">2020-03-28T05:57:29Z</dcterms:modified>
</cp:coreProperties>
</file>